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8" r:id="rId3"/>
  </p:sldMasterIdLst>
  <p:notesMasterIdLst>
    <p:notesMasterId r:id="rId69"/>
  </p:notesMasterIdLst>
  <p:sldIdLst>
    <p:sldId id="654" r:id="rId4"/>
    <p:sldId id="487" r:id="rId5"/>
    <p:sldId id="590" r:id="rId6"/>
    <p:sldId id="589" r:id="rId7"/>
    <p:sldId id="646" r:id="rId8"/>
    <p:sldId id="587" r:id="rId9"/>
    <p:sldId id="595" r:id="rId10"/>
    <p:sldId id="533" r:id="rId11"/>
    <p:sldId id="596" r:id="rId12"/>
    <p:sldId id="598" r:id="rId13"/>
    <p:sldId id="600" r:id="rId14"/>
    <p:sldId id="599" r:id="rId15"/>
    <p:sldId id="601" r:id="rId16"/>
    <p:sldId id="643" r:id="rId17"/>
    <p:sldId id="611" r:id="rId18"/>
    <p:sldId id="702" r:id="rId19"/>
    <p:sldId id="703" r:id="rId20"/>
    <p:sldId id="705" r:id="rId21"/>
    <p:sldId id="655" r:id="rId22"/>
    <p:sldId id="709" r:id="rId23"/>
    <p:sldId id="707" r:id="rId24"/>
    <p:sldId id="708" r:id="rId25"/>
    <p:sldId id="710" r:id="rId26"/>
    <p:sldId id="695" r:id="rId27"/>
    <p:sldId id="697" r:id="rId28"/>
    <p:sldId id="698" r:id="rId29"/>
    <p:sldId id="699" r:id="rId30"/>
    <p:sldId id="700" r:id="rId31"/>
    <p:sldId id="701" r:id="rId32"/>
    <p:sldId id="696" r:id="rId33"/>
    <p:sldId id="579" r:id="rId34"/>
    <p:sldId id="499" r:id="rId35"/>
    <p:sldId id="503" r:id="rId36"/>
    <p:sldId id="583" r:id="rId37"/>
    <p:sldId id="584" r:id="rId38"/>
    <p:sldId id="616" r:id="rId39"/>
    <p:sldId id="467" r:id="rId40"/>
    <p:sldId id="468" r:id="rId41"/>
    <p:sldId id="469" r:id="rId42"/>
    <p:sldId id="471" r:id="rId43"/>
    <p:sldId id="472" r:id="rId44"/>
    <p:sldId id="642" r:id="rId45"/>
    <p:sldId id="617" r:id="rId46"/>
    <p:sldId id="685" r:id="rId47"/>
    <p:sldId id="620" r:id="rId48"/>
    <p:sldId id="627" r:id="rId49"/>
    <p:sldId id="632" r:id="rId50"/>
    <p:sldId id="686" r:id="rId51"/>
    <p:sldId id="625" r:id="rId52"/>
    <p:sldId id="683" r:id="rId53"/>
    <p:sldId id="684" r:id="rId54"/>
    <p:sldId id="648" r:id="rId55"/>
    <p:sldId id="647" r:id="rId56"/>
    <p:sldId id="619" r:id="rId57"/>
    <p:sldId id="633" r:id="rId58"/>
    <p:sldId id="676" r:id="rId59"/>
    <p:sldId id="682" r:id="rId60"/>
    <p:sldId id="666" r:id="rId61"/>
    <p:sldId id="667" r:id="rId62"/>
    <p:sldId id="668" r:id="rId63"/>
    <p:sldId id="669" r:id="rId64"/>
    <p:sldId id="670" r:id="rId65"/>
    <p:sldId id="671" r:id="rId66"/>
    <p:sldId id="586" r:id="rId67"/>
    <p:sldId id="672" r:id="rId68"/>
  </p:sldIdLst>
  <p:sldSz cx="9144000" cy="5143500" type="screen16x9"/>
  <p:notesSz cx="6858000" cy="9144000"/>
  <p:defaultTextStyle>
    <a:defPPr>
      <a:defRPr lang="ru-RU"/>
    </a:defPPr>
    <a:lvl1pPr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defTabSz="9128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4C8"/>
    <a:srgbClr val="EEECE1"/>
    <a:srgbClr val="000000"/>
    <a:srgbClr val="FFFFCC"/>
    <a:srgbClr val="CC6600"/>
    <a:srgbClr val="C2D3E8"/>
    <a:srgbClr val="0062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88" autoAdjust="0"/>
    <p:restoredTop sz="94601" autoAdjust="0"/>
  </p:normalViewPr>
  <p:slideViewPr>
    <p:cSldViewPr>
      <p:cViewPr varScale="1">
        <p:scale>
          <a:sx n="155" d="100"/>
          <a:sy n="155" d="100"/>
        </p:scale>
        <p:origin x="-75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1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362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36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4863C74-0D56-4704-9FDC-D201E8167452}" type="datetimeFigureOut">
              <a:rPr lang="ru-RU"/>
              <a:pPr>
                <a:defRPr/>
              </a:pPr>
              <a:t>21.06.2018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362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36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89FB93B-487F-4D30-8623-2BEE358CE0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8331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6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B773C-21F1-4A78-A057-2A25A2E64452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87950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9F03264-CF4C-4731-AF26-40698E18493B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3266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A576C69-F8FE-43F0-81F9-FD350C6D5D0D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6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26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197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DCBD3-8592-49DD-90EC-AE3868F1BCE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4531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88913" y="4343400"/>
            <a:ext cx="6553200" cy="45497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dirty="0" smtClean="0"/>
              <a:t>Первое с чего необходимо начать  - это перестроение организации образовательного пространства, нельзя пренебрегать тем, что окружающая обстановка напрямую влияет на то, что происходит внутри аудитории. Именно поэтому во всех развитых странах  используется </a:t>
            </a:r>
            <a:r>
              <a:rPr lang="ru-RU" b="1" dirty="0" smtClean="0"/>
              <a:t>зональная структура организации класса</a:t>
            </a:r>
            <a:r>
              <a:rPr lang="ru-RU" dirty="0" smtClean="0"/>
              <a:t>. Совершенное очевидно, что традиционное расположение мебели в классе не позволяет в полной мере перейти на личностно-ориентированное образование. При такой организации учебного пространства, в центре всегда остается учитель, а не ученик. </a:t>
            </a:r>
          </a:p>
          <a:p>
            <a:pPr eaLnBrk="1" hangingPunct="1">
              <a:defRPr/>
            </a:pPr>
            <a:r>
              <a:rPr lang="ru-RU" dirty="0" smtClean="0"/>
              <a:t>Зональность делает образовательное пространство более гибким, способствует активному обучению, позволяет создать условия для группового взаимодействия, организации индивидуального подхода в соответствии с принцами личностно-ориентированного обучения.</a:t>
            </a:r>
          </a:p>
          <a:p>
            <a:pPr eaLnBrk="1" hangingPunct="1">
              <a:defRPr/>
            </a:pPr>
            <a:r>
              <a:rPr lang="ru-RU" dirty="0" smtClean="0"/>
              <a:t>Зоны в классной аудитории могут быть различными,  и зависит от того, что вы хотите, чтобы происходило в данной аудитории. Например, лабораторная зона, зона обсуждений и демонстрационная зона с некой интерактивной поверхностью, на которой учитель задает канву урока, дает вводную информацию, осуществляет переключение между активностями.</a:t>
            </a:r>
          </a:p>
          <a:p>
            <a:pPr eaLnBrk="1" hangingPunct="1">
              <a:defRPr/>
            </a:pPr>
            <a:r>
              <a:rPr lang="ru-RU" dirty="0" smtClean="0"/>
              <a:t>Второй недостаток российской школы – это низкая </a:t>
            </a:r>
            <a:r>
              <a:rPr lang="ru-RU" b="1" dirty="0" smtClean="0"/>
              <a:t>мобильность</a:t>
            </a:r>
            <a:r>
              <a:rPr lang="ru-RU" dirty="0" smtClean="0"/>
              <a:t>, здесь этот термин близок к повсеместности. Мы хотим, чтобы у детей была возможность взаимодействовать друг с другом, открывать новые знания и отрабатывать полученные навыки в независимости  от того, где они находятся, в любое удобное время.</a:t>
            </a:r>
          </a:p>
          <a:p>
            <a:pPr eaLnBrk="1" hangingPunct="1">
              <a:defRPr/>
            </a:pPr>
            <a:r>
              <a:rPr lang="ru-RU" dirty="0" smtClean="0"/>
              <a:t>Именно поэтому широкое развитие получает так называемое смешанное обучение, с его различными проявлениями: </a:t>
            </a:r>
            <a:r>
              <a:rPr lang="en-US" dirty="0" smtClean="0"/>
              <a:t>BYOD</a:t>
            </a:r>
            <a:r>
              <a:rPr lang="ru-RU" dirty="0" smtClean="0"/>
              <a:t>, перевернутое обучение, </a:t>
            </a:r>
            <a:r>
              <a:rPr lang="ru-RU" dirty="0" err="1" smtClean="0"/>
              <a:t>взаимообучения</a:t>
            </a:r>
            <a:r>
              <a:rPr lang="ru-RU" dirty="0" smtClean="0"/>
              <a:t> и интеграции большого количества облачных решений в образовательный процесс.</a:t>
            </a:r>
          </a:p>
          <a:p>
            <a:pPr eaLnBrk="1" hangingPunct="1">
              <a:defRPr/>
            </a:pPr>
            <a:r>
              <a:rPr lang="ru-RU" dirty="0" smtClean="0"/>
              <a:t>Повсеместное внедрение совместного обучения имеет и обратную сторону. Увеличение времени, проводимого учеником за компьютером или планшетом, не благоприятствует здоровье сбережению, учителя пренебрегают  проведением физкультминуток в результате уже к окончанию начальной школы в классе почти не остается полностью здоровых детей.</a:t>
            </a:r>
          </a:p>
          <a:p>
            <a:pPr eaLnBrk="1" hangingPunct="1">
              <a:defRPr/>
            </a:pPr>
            <a:r>
              <a:rPr lang="ru-RU" dirty="0" smtClean="0"/>
              <a:t>В контексте повышения двигательной активности и решения проблемы «экранных» детей, современный рынок интерактивного оборудования, к сожалению, фактически не предлагает ничего. (Почти ничего </a:t>
            </a:r>
            <a:r>
              <a:rPr lang="ru-RU" dirty="0" smtClean="0">
                <a:sym typeface="Wingdings"/>
              </a:rPr>
              <a:t></a:t>
            </a:r>
            <a:r>
              <a:rPr lang="ru-RU" dirty="0" smtClean="0"/>
              <a:t>, </a:t>
            </a:r>
            <a:r>
              <a:rPr lang="ru-RU" dirty="0" err="1" smtClean="0"/>
              <a:t>отсыл</a:t>
            </a:r>
            <a:r>
              <a:rPr lang="ru-RU" dirty="0" smtClean="0"/>
              <a:t> к кубикам.)</a:t>
            </a:r>
          </a:p>
          <a:p>
            <a:pPr eaLnBrk="1" hangingPunct="1">
              <a:defRPr/>
            </a:pPr>
            <a:r>
              <a:rPr lang="ru-RU" dirty="0" smtClean="0"/>
              <a:t>И третий аспект, на который стоит обратить особое внимание -  это </a:t>
            </a:r>
            <a:r>
              <a:rPr lang="ru-RU" b="1" dirty="0" smtClean="0"/>
              <a:t>профориентация</a:t>
            </a:r>
            <a:r>
              <a:rPr lang="ru-RU" dirty="0" smtClean="0"/>
              <a:t>, мы должны дать учащимся возможность попробовать себя в разных профессиональных областях, научить принимать решения в ситуациях максимально приближенных к реальным, развивать коммуникативные навыки , умение работать в группе, распределять зоны ответственности и критически оценивать ситуацию. Кроме того ключевым навыком 21 века становится развитие культуры инноваций. Именно поэтому такое внимание уделяется развитию </a:t>
            </a:r>
            <a:r>
              <a:rPr lang="en-US" dirty="0" smtClean="0"/>
              <a:t>STEM</a:t>
            </a:r>
            <a:r>
              <a:rPr lang="ru-RU" dirty="0" smtClean="0"/>
              <a:t> проектов, робототехнике, конструированию, организации работы инженерных классов, как на уроках, так и в сфере дополнительного образования.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31302-2FD8-4D57-91F5-E352A47B6321}" type="slidenum">
              <a:rPr lang="ru-RU" smtClean="0"/>
              <a:pPr>
                <a:defRPr/>
              </a:pPr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88400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88913" y="4343400"/>
            <a:ext cx="6553200" cy="45497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dirty="0" smtClean="0"/>
              <a:t>Первое с чего необходимо начать  - это перестроение организации образовательного пространства, нельзя пренебрегать тем, что окружающая обстановка напрямую влияет на то, что происходит внутри аудитории. Именно поэтому во всех развитых странах  используется </a:t>
            </a:r>
            <a:r>
              <a:rPr lang="ru-RU" b="1" dirty="0" smtClean="0"/>
              <a:t>зональная структура организации класса</a:t>
            </a:r>
            <a:r>
              <a:rPr lang="ru-RU" dirty="0" smtClean="0"/>
              <a:t>. Совершенное очевидно, что традиционное расположение мебели в классе не позволяет в полной мере перейти на личностно-ориентированное образование. При такой организации учебного пространства, в центре всегда остается учитель, а не ученик. </a:t>
            </a:r>
          </a:p>
          <a:p>
            <a:pPr eaLnBrk="1" hangingPunct="1">
              <a:defRPr/>
            </a:pPr>
            <a:r>
              <a:rPr lang="ru-RU" dirty="0" smtClean="0"/>
              <a:t>Зональность делает образовательное пространство более гибким, способствует активному обучению, позволяет создать условия для группового взаимодействия, организации индивидуального подхода в соответствии с принцами личностно-ориентированного обучения.</a:t>
            </a:r>
          </a:p>
          <a:p>
            <a:pPr eaLnBrk="1" hangingPunct="1">
              <a:defRPr/>
            </a:pPr>
            <a:r>
              <a:rPr lang="ru-RU" dirty="0" smtClean="0"/>
              <a:t>Зоны в классной аудитории могут быть различными,  и зависит от того, что вы хотите, чтобы происходило в данной аудитории. Например, лабораторная зона, зона обсуждений и демонстрационная зона с некой интерактивной поверхностью, на которой учитель задает канву урока, дает вводную информацию, осуществляет переключение между активностями.</a:t>
            </a:r>
          </a:p>
          <a:p>
            <a:pPr eaLnBrk="1" hangingPunct="1">
              <a:defRPr/>
            </a:pPr>
            <a:r>
              <a:rPr lang="ru-RU" dirty="0" smtClean="0"/>
              <a:t>Второй недостаток российской школы – это низкая </a:t>
            </a:r>
            <a:r>
              <a:rPr lang="ru-RU" b="1" dirty="0" smtClean="0"/>
              <a:t>мобильность</a:t>
            </a:r>
            <a:r>
              <a:rPr lang="ru-RU" dirty="0" smtClean="0"/>
              <a:t>, здесь этот термин близок к повсеместности. Мы хотим, чтобы у детей была возможность взаимодействовать друг с другом, открывать новые знания и отрабатывать полученные навыки в независимости  от того, где они находятся, в любое удобное время.</a:t>
            </a:r>
          </a:p>
          <a:p>
            <a:pPr eaLnBrk="1" hangingPunct="1">
              <a:defRPr/>
            </a:pPr>
            <a:r>
              <a:rPr lang="ru-RU" dirty="0" smtClean="0"/>
              <a:t>Именно поэтому широкое развитие получает так называемое смешанное обучение, с его различными проявлениями: </a:t>
            </a:r>
            <a:r>
              <a:rPr lang="en-US" dirty="0" smtClean="0"/>
              <a:t>BYOD</a:t>
            </a:r>
            <a:r>
              <a:rPr lang="ru-RU" dirty="0" smtClean="0"/>
              <a:t>, перевернутое обучение, </a:t>
            </a:r>
            <a:r>
              <a:rPr lang="ru-RU" dirty="0" err="1" smtClean="0"/>
              <a:t>взаимообучения</a:t>
            </a:r>
            <a:r>
              <a:rPr lang="ru-RU" dirty="0" smtClean="0"/>
              <a:t> и интеграции большого количества облачных решений в образовательный процесс.</a:t>
            </a:r>
          </a:p>
          <a:p>
            <a:pPr eaLnBrk="1" hangingPunct="1">
              <a:defRPr/>
            </a:pPr>
            <a:r>
              <a:rPr lang="ru-RU" dirty="0" smtClean="0"/>
              <a:t>Повсеместное внедрение совместного обучения имеет и обратную сторону. Увеличение времени, проводимого учеником за компьютером или планшетом, не благоприятствует здоровье сбережению, учителя пренебрегают  проведением физкультминуток в результате уже к окончанию начальной школы в классе почти не остается полностью здоровых детей.</a:t>
            </a:r>
          </a:p>
          <a:p>
            <a:pPr eaLnBrk="1" hangingPunct="1">
              <a:defRPr/>
            </a:pPr>
            <a:r>
              <a:rPr lang="ru-RU" dirty="0" smtClean="0"/>
              <a:t>В контексте повышения двигательной активности и решения проблемы «экранных» детей, современный рынок интерактивного оборудования, к сожалению, фактически не предлагает ничего. (Почти ничего </a:t>
            </a:r>
            <a:r>
              <a:rPr lang="ru-RU" dirty="0" smtClean="0">
                <a:sym typeface="Wingdings"/>
              </a:rPr>
              <a:t></a:t>
            </a:r>
            <a:r>
              <a:rPr lang="ru-RU" dirty="0" smtClean="0"/>
              <a:t>, </a:t>
            </a:r>
            <a:r>
              <a:rPr lang="ru-RU" dirty="0" err="1" smtClean="0"/>
              <a:t>отсыл</a:t>
            </a:r>
            <a:r>
              <a:rPr lang="ru-RU" dirty="0" smtClean="0"/>
              <a:t> к кубикам.)</a:t>
            </a:r>
          </a:p>
          <a:p>
            <a:pPr eaLnBrk="1" hangingPunct="1">
              <a:defRPr/>
            </a:pPr>
            <a:r>
              <a:rPr lang="ru-RU" dirty="0" smtClean="0"/>
              <a:t>И третий аспект, на который стоит обратить особое внимание -  это </a:t>
            </a:r>
            <a:r>
              <a:rPr lang="ru-RU" b="1" dirty="0" smtClean="0"/>
              <a:t>профориентация</a:t>
            </a:r>
            <a:r>
              <a:rPr lang="ru-RU" dirty="0" smtClean="0"/>
              <a:t>, мы должны дать учащимся возможность попробовать себя в разных профессиональных областях, научить принимать решения в ситуациях максимально приближенных к реальным, развивать коммуникативные навыки , умение работать в группе, распределять зоны ответственности и критически оценивать ситуацию. Кроме того ключевым навыком 21 века становится развитие культуры инноваций. Именно поэтому такое внимание уделяется развитию </a:t>
            </a:r>
            <a:r>
              <a:rPr lang="en-US" dirty="0" smtClean="0"/>
              <a:t>STEM</a:t>
            </a:r>
            <a:r>
              <a:rPr lang="ru-RU" dirty="0" smtClean="0"/>
              <a:t> проектов, робототехнике, конструированию, организации работы инженерных классов, как на уроках, так и в сфере дополнительного образования.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3DFD59-9A9F-41CB-BBFF-27A80065225A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73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88913" y="4343400"/>
            <a:ext cx="6553200" cy="454977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dirty="0" smtClean="0"/>
              <a:t>Первое с чего необходимо начать  - это перестроение организации образовательного пространства, нельзя пренебрегать тем, что окружающая обстановка напрямую влияет на то, что происходит внутри аудитории. Именно поэтому во всех развитых странах  используется </a:t>
            </a:r>
            <a:r>
              <a:rPr lang="ru-RU" b="1" dirty="0" smtClean="0"/>
              <a:t>зональная структура организации класса</a:t>
            </a:r>
            <a:r>
              <a:rPr lang="ru-RU" dirty="0" smtClean="0"/>
              <a:t>. Совершенное очевидно, что традиционное расположение мебели в классе не позволяет в полной мере перейти на личностно-ориентированное образование. При такой организации учебного пространства, в центре всегда остается учитель, а не ученик. </a:t>
            </a:r>
          </a:p>
          <a:p>
            <a:pPr eaLnBrk="1" hangingPunct="1">
              <a:defRPr/>
            </a:pPr>
            <a:r>
              <a:rPr lang="ru-RU" dirty="0" smtClean="0"/>
              <a:t>Зональность делает образовательное пространство более гибким, способствует активному обучению, позволяет создать условия для группового взаимодействия, организации индивидуального подхода в соответствии с принцами личностно-ориентированного обучения.</a:t>
            </a:r>
          </a:p>
          <a:p>
            <a:pPr eaLnBrk="1" hangingPunct="1">
              <a:defRPr/>
            </a:pPr>
            <a:r>
              <a:rPr lang="ru-RU" dirty="0" smtClean="0"/>
              <a:t>Зоны в классной аудитории могут быть различными,  и зависит от того, что вы хотите, чтобы происходило в данной аудитории. Например, лабораторная зона, зона обсуждений и демонстрационная зона с некой интерактивной поверхностью, на которой учитель задает канву урока, дает вводную информацию, осуществляет переключение между активностями.</a:t>
            </a:r>
          </a:p>
          <a:p>
            <a:pPr eaLnBrk="1" hangingPunct="1">
              <a:defRPr/>
            </a:pPr>
            <a:r>
              <a:rPr lang="ru-RU" dirty="0" smtClean="0"/>
              <a:t>Второй недостаток российской школы – это низкая </a:t>
            </a:r>
            <a:r>
              <a:rPr lang="ru-RU" b="1" dirty="0" smtClean="0"/>
              <a:t>мобильность</a:t>
            </a:r>
            <a:r>
              <a:rPr lang="ru-RU" dirty="0" smtClean="0"/>
              <a:t>, здесь этот термин близок к повсеместности. Мы хотим, чтобы у детей была возможность взаимодействовать друг с другом, открывать новые знания и отрабатывать полученные навыки в независимости  от того, где они находятся, в любое удобное время.</a:t>
            </a:r>
          </a:p>
          <a:p>
            <a:pPr eaLnBrk="1" hangingPunct="1">
              <a:defRPr/>
            </a:pPr>
            <a:r>
              <a:rPr lang="ru-RU" dirty="0" smtClean="0"/>
              <a:t>Именно поэтому широкое развитие получает так называемое смешанное обучение, с его различными проявлениями: </a:t>
            </a:r>
            <a:r>
              <a:rPr lang="en-US" dirty="0" smtClean="0"/>
              <a:t>BYOD</a:t>
            </a:r>
            <a:r>
              <a:rPr lang="ru-RU" dirty="0" smtClean="0"/>
              <a:t>, перевернутое обучение, </a:t>
            </a:r>
            <a:r>
              <a:rPr lang="ru-RU" dirty="0" err="1" smtClean="0"/>
              <a:t>взаимообучения</a:t>
            </a:r>
            <a:r>
              <a:rPr lang="ru-RU" dirty="0" smtClean="0"/>
              <a:t> и интеграции большого количества облачных решений в образовательный процесс.</a:t>
            </a:r>
          </a:p>
          <a:p>
            <a:pPr eaLnBrk="1" hangingPunct="1">
              <a:defRPr/>
            </a:pPr>
            <a:r>
              <a:rPr lang="ru-RU" dirty="0" smtClean="0"/>
              <a:t>Повсеместное внедрение совместного обучения имеет и обратную сторону. Увеличение времени, проводимого учеником за компьютером или планшетом, не благоприятствует здоровье сбережению, учителя пренебрегают  проведением физкультминуток в результате уже к окончанию начальной школы в классе почти не остается полностью здоровых детей.</a:t>
            </a:r>
          </a:p>
          <a:p>
            <a:pPr eaLnBrk="1" hangingPunct="1">
              <a:defRPr/>
            </a:pPr>
            <a:r>
              <a:rPr lang="ru-RU" dirty="0" smtClean="0"/>
              <a:t>В контексте повышения двигательной активности и решения проблемы «экранных» детей, современный рынок интерактивного оборудования, к сожалению, фактически не предлагает ничего. (Почти ничего </a:t>
            </a:r>
            <a:r>
              <a:rPr lang="ru-RU" dirty="0" smtClean="0">
                <a:sym typeface="Wingdings"/>
              </a:rPr>
              <a:t></a:t>
            </a:r>
            <a:r>
              <a:rPr lang="ru-RU" dirty="0" smtClean="0"/>
              <a:t>, </a:t>
            </a:r>
            <a:r>
              <a:rPr lang="ru-RU" dirty="0" err="1" smtClean="0"/>
              <a:t>отсыл</a:t>
            </a:r>
            <a:r>
              <a:rPr lang="ru-RU" dirty="0" smtClean="0"/>
              <a:t> к кубикам.)</a:t>
            </a:r>
          </a:p>
          <a:p>
            <a:pPr eaLnBrk="1" hangingPunct="1">
              <a:defRPr/>
            </a:pPr>
            <a:r>
              <a:rPr lang="ru-RU" dirty="0" smtClean="0"/>
              <a:t>И третий аспект, на который стоит обратить особое внимание -  это </a:t>
            </a:r>
            <a:r>
              <a:rPr lang="ru-RU" b="1" dirty="0" smtClean="0"/>
              <a:t>профориентация</a:t>
            </a:r>
            <a:r>
              <a:rPr lang="ru-RU" dirty="0" smtClean="0"/>
              <a:t>, мы должны дать учащимся возможность попробовать себя в разных профессиональных областях, научить принимать решения в ситуациях максимально приближенных к реальным, развивать коммуникативные навыки , умение работать в группе, распределять зоны ответственности и критически оценивать ситуацию. Кроме того ключевым навыком 21 века становится развитие культуры инноваций. Именно поэтому такое внимание уделяется развитию </a:t>
            </a:r>
            <a:r>
              <a:rPr lang="en-US" dirty="0" smtClean="0"/>
              <a:t>STEM</a:t>
            </a:r>
            <a:r>
              <a:rPr lang="ru-RU" dirty="0" smtClean="0"/>
              <a:t> проектов, робототехнике, конструированию, организации работы инженерных классов, как на уроках, так и в сфере дополнительного образования.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D31302-2FD8-4D57-91F5-E352A47B632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6732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9FB93B-487F-4D30-8623-2BEE358CE03F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1053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07F52-F418-48C5-BE87-9322F09A1DB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7240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12ED7-5606-A34C-8D65-91E41316E7D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778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1B27F8E-87F9-4B93-83D8-29E6E6A14C3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3133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FC91EEE-731B-4EEB-8133-3FC4F91C8BBA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3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13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002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12ED7-5606-A34C-8D65-91E41316E7D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2288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C793710-BE0A-4C8E-8196-FDFAEA61C8F3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3194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0B9E042-2949-4AF8-9BFB-A57015C760E8}" type="slidenum">
              <a:rPr lang="ru-RU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ru-RU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9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319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57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9" y="2787774"/>
            <a:ext cx="6264696" cy="864096"/>
          </a:xfrm>
        </p:spPr>
        <p:txBody>
          <a:bodyPr>
            <a:normAutofit/>
          </a:bodyPr>
          <a:lstStyle>
            <a:lvl1pPr algn="r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1" y="3650704"/>
            <a:ext cx="4896544" cy="649238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0094C8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27763" y="4443413"/>
            <a:ext cx="2133600" cy="274637"/>
          </a:xfrm>
          <a:prstGeom prst="rect">
            <a:avLst/>
          </a:prstGeom>
        </p:spPr>
        <p:txBody>
          <a:bodyPr lIns="91436" tIns="45718" rIns="91436" bIns="45718"/>
          <a:lstStyle>
            <a:lvl1pPr algn="r" defTabSz="914362" fontAlgn="auto">
              <a:spcBef>
                <a:spcPts val="0"/>
              </a:spcBef>
              <a:spcAft>
                <a:spcPts val="0"/>
              </a:spcAft>
              <a:defRPr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DEFFD9C-1ECD-449D-B742-A873EA9C0DA1}" type="datetimeFigureOut">
              <a:rPr lang="ru-RU"/>
              <a:pPr>
                <a:defRPr/>
              </a:pPr>
              <a:t>21.06.2018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50"/>
            <a:ext cx="8363938" cy="14819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799"/>
              </a:spcBef>
              <a:buNone/>
              <a:defRPr sz="3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173761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342763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520095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5A4C9B31-C2B1-4D62-8902-2850DD9E35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9" y="171458"/>
            <a:ext cx="8363938" cy="560923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49"/>
            <a:ext cx="8363938" cy="1532727"/>
          </a:xfrm>
          <a:prstGeom prst="rect">
            <a:avLst/>
          </a:prstGeom>
        </p:spPr>
        <p:txBody>
          <a:bodyPr/>
          <a:lstStyle>
            <a:lvl1pPr marL="213037" indent="-213037">
              <a:buFont typeface="Wingdings" pitchFamily="2" charset="2"/>
              <a:buChar char=""/>
              <a:defRPr sz="3000"/>
            </a:lvl1pPr>
            <a:lvl2pPr marL="387988" indent="-174952">
              <a:buFont typeface="Wingdings" pitchFamily="2" charset="2"/>
              <a:buChar char=""/>
              <a:defRPr>
                <a:latin typeface="+mn-lt"/>
              </a:defRPr>
            </a:lvl2pPr>
            <a:lvl3pPr marL="555800" indent="-167811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685526" indent="-129725">
              <a:buFont typeface="Wingdings" pitchFamily="2" charset="2"/>
              <a:buChar char=""/>
              <a:defRPr>
                <a:latin typeface="+mn-lt"/>
              </a:defRPr>
            </a:lvl4pPr>
            <a:lvl5pPr marL="815252" indent="-129725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D2DED79E-7CBA-467B-8EC3-71634E76C5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0630" y="1085859"/>
            <a:ext cx="4047275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/>
            </a:lvl2pPr>
            <a:lvl3pPr marL="174952" indent="0">
              <a:buNone/>
              <a:defRPr sz="1500"/>
            </a:lvl3pPr>
            <a:lvl4pPr marL="342763" indent="0">
              <a:buNone/>
              <a:defRPr sz="1500"/>
            </a:lvl4pPr>
            <a:lvl5pPr marL="520095" indent="0">
              <a:buNone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09673" y="1085859"/>
            <a:ext cx="4047275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3000" kern="1200" spc="-53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380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74952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345143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515334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A2F69C56-7459-4F53-92F2-E93DCC0FBD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0630" y="1085859"/>
            <a:ext cx="4047275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174952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342763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520095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09673" y="1085859"/>
            <a:ext cx="4047275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30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380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74952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345143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515334" marR="0" indent="0" algn="l" defTabSz="685498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8A36FA74-4146-4016-8F74-E2F717005E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630" y="1085858"/>
            <a:ext cx="4047275" cy="1763560"/>
          </a:xfrm>
        </p:spPr>
        <p:txBody>
          <a:bodyPr>
            <a:spAutoFit/>
          </a:bodyPr>
          <a:lstStyle>
            <a:lvl1pPr marL="218987" indent="-218987">
              <a:spcBef>
                <a:spcPts val="900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27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90369" indent="-171381">
              <a:defRPr sz="1500"/>
            </a:lvl2pPr>
            <a:lvl3pPr marL="514143" indent="-123775">
              <a:tabLst/>
              <a:defRPr sz="1500"/>
            </a:lvl3pPr>
            <a:lvl4pPr marL="647441" indent="-133297">
              <a:defRPr/>
            </a:lvl4pPr>
            <a:lvl5pPr marL="771216" indent="-123775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09673" y="1085857"/>
            <a:ext cx="4047275" cy="2079031"/>
          </a:xfrm>
        </p:spPr>
        <p:txBody>
          <a:bodyPr>
            <a:spAutoFit/>
          </a:bodyPr>
          <a:lstStyle>
            <a:lvl1pPr marL="254691" indent="-254691"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lang="en-US" sz="27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76060" indent="-257072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47441" indent="-257072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771216" indent="-257072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04513" indent="-257072">
              <a:defRPr lang="en-US" sz="150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43F90E4D-9922-485B-996C-C0D42EC3B8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9"/>
            <a:ext cx="4076211" cy="1246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325" y="1261432"/>
            <a:ext cx="4114627" cy="2492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1DA301C2-53EC-40A7-AC9F-0D96EC8F03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57748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0631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06D1C21A-6F2A-48F1-B7D9-2AEC5FCEAD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4785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64788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white">
          <a:xfrm>
            <a:off x="-7938" y="0"/>
            <a:ext cx="3181351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79" tIns="34279" rIns="34279" bIns="34279" anchor="ctr"/>
          <a:lstStyle/>
          <a:p>
            <a:pPr algn="ctr" defTabSz="685300">
              <a:defRPr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6" y="1085859"/>
            <a:ext cx="2610531" cy="1246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325" y="1261432"/>
            <a:ext cx="4114627" cy="2492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 bwMode="white">
          <a:xfrm>
            <a:off x="0" y="0"/>
            <a:ext cx="4665663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79" tIns="34279" rIns="34279" bIns="34279" anchor="ctr"/>
          <a:lstStyle/>
          <a:p>
            <a:pPr algn="ctr" defTabSz="685300">
              <a:defRPr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57748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0631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3"/>
          <p:cNvSpPr txBox="1">
            <a:spLocks/>
          </p:cNvSpPr>
          <p:nvPr userDrawn="1"/>
        </p:nvSpPr>
        <p:spPr>
          <a:xfrm>
            <a:off x="8424863" y="-49213"/>
            <a:ext cx="755650" cy="400051"/>
          </a:xfrm>
          <a:prstGeom prst="rect">
            <a:avLst/>
          </a:prstGeom>
        </p:spPr>
        <p:txBody>
          <a:bodyPr lIns="91436" tIns="45718" rIns="91436" bIns="45718"/>
          <a:lstStyle/>
          <a:p>
            <a:pPr algn="r" defTabSz="914362" fontAlgn="auto">
              <a:spcBef>
                <a:spcPts val="0"/>
              </a:spcBef>
              <a:spcAft>
                <a:spcPts val="0"/>
              </a:spcAft>
              <a:defRPr/>
            </a:pPr>
            <a:fld id="{78C9316A-2F27-44C8-81A5-C5F72D9C30B4}" type="slidenum">
              <a:rPr lang="ru-RU" sz="3000" spc="-300">
                <a:solidFill>
                  <a:schemeClr val="bg1"/>
                </a:solidFill>
                <a:latin typeface="Arial Black" pitchFamily="34" charset="0"/>
                <a:cs typeface="+mn-cs"/>
              </a:rPr>
              <a:pPr algn="r" defTabSz="914362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3000" spc="-300" dirty="0">
              <a:solidFill>
                <a:schemeClr val="bg1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075240" cy="648072"/>
          </a:xfrm>
        </p:spPr>
        <p:txBody>
          <a:bodyPr>
            <a:normAutofit/>
          </a:bodyPr>
          <a:lstStyle>
            <a:lvl1pPr algn="r">
              <a:defRPr sz="3000">
                <a:solidFill>
                  <a:srgbClr val="0094C8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200151"/>
            <a:ext cx="7355160" cy="339447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 bwMode="white">
          <a:xfrm>
            <a:off x="4476750" y="0"/>
            <a:ext cx="4667250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79" tIns="34279" rIns="34279" bIns="34279" anchor="ctr"/>
          <a:lstStyle/>
          <a:p>
            <a:pPr algn="ctr" defTabSz="685300">
              <a:defRPr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4785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6937" indent="0">
              <a:buNone/>
              <a:defRPr sz="2000" b="1"/>
            </a:lvl2pPr>
            <a:lvl3pPr marL="913874" indent="0">
              <a:buNone/>
              <a:defRPr sz="1800" b="1"/>
            </a:lvl3pPr>
            <a:lvl4pPr marL="1370812" indent="0">
              <a:buNone/>
              <a:defRPr sz="1600" b="1"/>
            </a:lvl4pPr>
            <a:lvl5pPr marL="1827748" indent="0">
              <a:buNone/>
              <a:defRPr sz="1600" b="1"/>
            </a:lvl5pPr>
            <a:lvl6pPr marL="2284686" indent="0">
              <a:buNone/>
              <a:defRPr sz="1600" b="1"/>
            </a:lvl6pPr>
            <a:lvl7pPr marL="2741622" indent="0">
              <a:buNone/>
              <a:defRPr sz="1600" b="1"/>
            </a:lvl7pPr>
            <a:lvl8pPr marL="3198558" indent="0">
              <a:buNone/>
              <a:defRPr sz="1600" b="1"/>
            </a:lvl8pPr>
            <a:lvl9pPr marL="365549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64788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405" indent="-28558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405" indent="-171351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3874" indent="-171351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226" indent="-171351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white">
          <a:xfrm>
            <a:off x="0" y="642938"/>
            <a:ext cx="9144000" cy="384333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79" tIns="34279" rIns="34279" bIns="34279" anchor="ctr"/>
          <a:lstStyle/>
          <a:p>
            <a:pPr algn="ctr" defTabSz="685300">
              <a:defRPr/>
            </a:pPr>
            <a:endParaRPr lang="en-US" sz="16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90630" y="1018549"/>
            <a:ext cx="8366320" cy="2147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4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390630" y="3257559"/>
            <a:ext cx="8366320" cy="353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70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4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4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55D11AEB-813E-45F7-90A7-E17A9CC1BA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B70F1F9A-417C-40BF-BBD0-4C3606DF62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866775"/>
            <a:ext cx="9144000" cy="427672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79" tIns="34279" rIns="34279" bIns="34279" anchor="ctr"/>
          <a:lstStyle/>
          <a:p>
            <a:pPr algn="ctr" defTabSz="685300">
              <a:defRPr/>
            </a:pPr>
            <a:endParaRPr lang="en-US" sz="13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8638" y="4576763"/>
            <a:ext cx="9953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8840" y="1085858"/>
            <a:ext cx="8366320" cy="149117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24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254691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429644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598644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772406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390630" y="171459"/>
            <a:ext cx="8366320" cy="498598"/>
          </a:xfrm>
        </p:spPr>
        <p:txBody>
          <a:bodyPr/>
          <a:lstStyle>
            <a:lvl1pPr>
              <a:defRPr sz="360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9" y="1085849"/>
            <a:ext cx="8363938" cy="1532727"/>
          </a:xfrm>
          <a:prstGeom prst="rect">
            <a:avLst/>
          </a:prstGeom>
        </p:spPr>
        <p:txBody>
          <a:bodyPr/>
          <a:lstStyle>
            <a:lvl1pPr marL="257072" indent="-257072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71298" indent="-21422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85526" indent="-21422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56907" indent="-171381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28289" indent="-171381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4679166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14306" tIns="57152" rIns="114306" bIns="57152" anchor="b" anchorCtr="0"/>
          <a:lstStyle>
            <a:lvl1pPr algn="r">
              <a:buFont typeface="Arial" pitchFamily="34" charset="0"/>
              <a:buNone/>
              <a:defRPr sz="2700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7169150" y="3729038"/>
            <a:ext cx="1241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12" y="1582157"/>
            <a:ext cx="7680340" cy="747897"/>
          </a:xfrm>
        </p:spPr>
        <p:txBody>
          <a:bodyPr anchor="b" anchorCtr="0"/>
          <a:lstStyle>
            <a:lvl1pPr>
              <a:defRPr sz="5400" spc="-11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34212" y="2569370"/>
            <a:ext cx="7680340" cy="37394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pc="-53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9" y="2114705"/>
            <a:ext cx="8363938" cy="914096"/>
          </a:xfrm>
        </p:spPr>
        <p:txBody>
          <a:bodyPr anchor="b" anchorCtr="0"/>
          <a:lstStyle>
            <a:lvl1pPr>
              <a:defRPr sz="6600" spc="-225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044" y="3257557"/>
            <a:ext cx="7680340" cy="346249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2700" kern="1200" spc="-53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42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0047" y="2054759"/>
            <a:ext cx="7686295" cy="1033983"/>
          </a:xfrm>
        </p:spPr>
        <p:txBody>
          <a:bodyPr anchor="ctr" anchorCtr="0"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7200" b="0" kern="1200" cap="none" spc="-300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30047" y="1085850"/>
            <a:ext cx="7680340" cy="685572"/>
          </a:xfrm>
        </p:spPr>
        <p:txBody>
          <a:bodyPr wrap="square" anchor="b"/>
          <a:lstStyle>
            <a:lvl1pPr marL="0" indent="0">
              <a:buNone/>
              <a:defRPr sz="5000" spc="-113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50"/>
            <a:ext cx="8363938" cy="14819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3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173847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342931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520351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D836A1EC-7621-4626-98D3-BDD577FF12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50"/>
            <a:ext cx="8363938" cy="14819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800"/>
              </a:spcBef>
              <a:buNone/>
              <a:defRPr sz="30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2pPr>
            <a:lvl3pPr marL="173847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3pPr>
            <a:lvl4pPr marL="342931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4pPr>
            <a:lvl5pPr marL="520351" indent="0">
              <a:buNone/>
              <a:defRPr sz="15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D5445F65-E2BA-4C28-8EB9-8D60AA9702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9" y="171457"/>
            <a:ext cx="8363938" cy="560923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49"/>
            <a:ext cx="8363938" cy="1532727"/>
          </a:xfrm>
          <a:prstGeom prst="rect">
            <a:avLst/>
          </a:prstGeom>
        </p:spPr>
        <p:txBody>
          <a:bodyPr/>
          <a:lstStyle>
            <a:lvl1pPr marL="213142" indent="-213142">
              <a:buFont typeface="Wingdings" pitchFamily="2" charset="2"/>
              <a:buChar char=""/>
              <a:defRPr sz="3000"/>
            </a:lvl1pPr>
            <a:lvl2pPr marL="388180" indent="-175039">
              <a:buFont typeface="Wingdings" pitchFamily="2" charset="2"/>
              <a:buChar char=""/>
              <a:defRPr>
                <a:latin typeface="+mn-lt"/>
              </a:defRPr>
            </a:lvl2pPr>
            <a:lvl3pPr marL="556073" indent="-167894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685862" indent="-129791">
              <a:buFont typeface="Wingdings" pitchFamily="2" charset="2"/>
              <a:buChar char=""/>
              <a:defRPr>
                <a:latin typeface="+mn-lt"/>
              </a:defRPr>
            </a:lvl4pPr>
            <a:lvl5pPr marL="815653" indent="-129791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71EA1A67-0557-4A87-8F63-FB3C67A27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0630" y="1085856"/>
            <a:ext cx="4047274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/>
            </a:lvl2pPr>
            <a:lvl3pPr marL="175039" indent="0">
              <a:buNone/>
              <a:defRPr sz="1500"/>
            </a:lvl3pPr>
            <a:lvl4pPr marL="342931" indent="0">
              <a:buNone/>
              <a:defRPr sz="1500"/>
            </a:lvl4pPr>
            <a:lvl5pPr marL="520351" indent="0">
              <a:buNone/>
              <a:defRPr sz="15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09672" y="1085856"/>
            <a:ext cx="4047274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3000" kern="1200" spc="-53" baseline="0" dirty="0" smtClean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382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75039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345312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515589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70C5B832-BCA5-4570-AEBE-620C4AE8EE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90630" y="1085856"/>
            <a:ext cx="4047274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sz="30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2pPr>
            <a:lvl3pPr marL="175039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3pPr>
            <a:lvl4pPr marL="342931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4pPr>
            <a:lvl5pPr marL="520351" indent="0">
              <a:buNone/>
              <a:defRPr sz="150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09672" y="1085856"/>
            <a:ext cx="4047274" cy="1846660"/>
          </a:xfr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30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382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175039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345312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 smtClean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515589" marR="0" indent="0" algn="l" defTabSz="68583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1500" kern="1200" spc="-53" baseline="0" dirty="0">
                <a:gradFill>
                  <a:gsLst>
                    <a:gs pos="1000">
                      <a:schemeClr val="bg2"/>
                    </a:gs>
                    <a:gs pos="98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3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44D3A1EB-6ABB-408A-9063-C56D7F0DA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0630" y="1085856"/>
            <a:ext cx="4047274" cy="1763560"/>
          </a:xfrm>
        </p:spPr>
        <p:txBody>
          <a:bodyPr>
            <a:spAutoFit/>
          </a:bodyPr>
          <a:lstStyle>
            <a:lvl1pPr marL="219095" indent="-219095">
              <a:spcBef>
                <a:spcPts val="900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27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90561" indent="-171466">
              <a:defRPr sz="1500"/>
            </a:lvl2pPr>
            <a:lvl3pPr marL="514398" indent="-123837">
              <a:tabLst/>
              <a:defRPr sz="1500"/>
            </a:lvl3pPr>
            <a:lvl4pPr marL="647759" indent="-133363">
              <a:defRPr/>
            </a:lvl4pPr>
            <a:lvl5pPr marL="771596" indent="-123837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09672" y="1085857"/>
            <a:ext cx="4047274" cy="2079031"/>
          </a:xfrm>
        </p:spPr>
        <p:txBody>
          <a:bodyPr>
            <a:spAutoFit/>
          </a:bodyPr>
          <a:lstStyle>
            <a:lvl1pPr marL="254817" indent="-254817">
              <a:spcBef>
                <a:spcPts val="900"/>
              </a:spcBef>
              <a:buClr>
                <a:schemeClr val="bg2"/>
              </a:buClr>
              <a:buFont typeface="Arial" pitchFamily="34" charset="0"/>
              <a:buChar char="•"/>
              <a:defRPr lang="en-US" sz="2700" kern="1200" spc="-53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476294" indent="-257198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647759" indent="-257198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771596" indent="-257198">
              <a:defRPr lang="en-US" sz="1500" kern="1200" spc="0" baseline="0" dirty="0" smtClean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904958" indent="-257198">
              <a:defRPr lang="en-US" sz="1500" kern="1200" spc="0" baseline="0" dirty="0">
                <a:gradFill>
                  <a:gsLst>
                    <a:gs pos="1250">
                      <a:schemeClr val="bg2"/>
                    </a:gs>
                    <a:gs pos="10000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6CD906E6-F171-4807-8730-B4BF06C1D6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&amp; Small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7"/>
            <a:ext cx="4076211" cy="1246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324" y="1261432"/>
            <a:ext cx="4114627" cy="2492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F9749B7C-27C9-4DCA-96AA-24917ECA0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57748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0631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1EE89983-2529-47C5-A528-4A5D9E1D0D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4784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64787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Header on Left &amp; Text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white">
          <a:xfrm>
            <a:off x="-7938" y="0"/>
            <a:ext cx="3181351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94" tIns="34294" rIns="34294" bIns="34294" anchor="ctr"/>
          <a:lstStyle/>
          <a:p>
            <a:pPr algn="ctr" defTabSz="685637">
              <a:defRPr/>
            </a:pPr>
            <a:endParaRPr lang="en-US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6" y="1085857"/>
            <a:ext cx="2610531" cy="1246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324" y="1261432"/>
            <a:ext cx="4114627" cy="2492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None/>
              <a:defRPr lang="en-US" sz="1500" kern="1200" spc="0" dirty="0" smtClean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text w/Photo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 bwMode="white">
          <a:xfrm>
            <a:off x="0" y="0"/>
            <a:ext cx="4665663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94" tIns="34294" rIns="34294" bIns="34294" anchor="ctr"/>
          <a:lstStyle/>
          <a:p>
            <a:pPr algn="ctr" defTabSz="685637">
              <a:defRPr/>
            </a:pPr>
            <a:endParaRPr lang="en-US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57748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627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390631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202B118-64CE-46E6-AF6B-7BC8D7E04C83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002383A-5BCA-450A-8E29-2960A4A314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9832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lock text w/Photo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 bwMode="white">
          <a:xfrm>
            <a:off x="4476750" y="0"/>
            <a:ext cx="4667250" cy="5143500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94" tIns="34294" rIns="34294" bIns="34294" anchor="ctr"/>
          <a:lstStyle/>
          <a:p>
            <a:pPr algn="ctr" defTabSz="685637">
              <a:defRPr/>
            </a:pPr>
            <a:endParaRPr lang="en-US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black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4784" y="1085851"/>
            <a:ext cx="4076211" cy="8838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 marL="457162" indent="0">
              <a:buNone/>
              <a:defRPr sz="2000" b="1"/>
            </a:lvl2pPr>
            <a:lvl3pPr marL="914324" indent="0">
              <a:buNone/>
              <a:defRPr sz="1800" b="1"/>
            </a:lvl3pPr>
            <a:lvl4pPr marL="1371486" indent="0">
              <a:buNone/>
              <a:defRPr sz="1600" b="1"/>
            </a:lvl4pPr>
            <a:lvl5pPr marL="1828648" indent="0">
              <a:buNone/>
              <a:defRPr sz="1600" b="1"/>
            </a:lvl5pPr>
            <a:lvl6pPr marL="2285810" indent="0">
              <a:buNone/>
              <a:defRPr sz="1600" b="1"/>
            </a:lvl6pPr>
            <a:lvl7pPr marL="2742972" indent="0">
              <a:buNone/>
              <a:defRPr sz="1600" b="1"/>
            </a:lvl7pPr>
            <a:lvl8pPr marL="3200133" indent="0">
              <a:buNone/>
              <a:defRPr sz="1600" b="1"/>
            </a:lvl8pPr>
            <a:lvl9pPr marL="365729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664787" y="2051240"/>
            <a:ext cx="4084187" cy="4570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Font typeface="Arial" pitchFamily="34" charset="0"/>
              <a:buNone/>
              <a:defRPr lang="en-US" sz="1500" kern="1200" spc="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n-lt"/>
                <a:ea typeface="+mn-ea"/>
                <a:cs typeface="Segoe UI" pitchFamily="34" charset="0"/>
              </a:defRPr>
            </a:lvl1pPr>
            <a:lvl2pPr marL="685742" indent="-285726">
              <a:defRPr lang="en-US" sz="16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685742" indent="-171436">
              <a:defRPr lang="en-US" sz="14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914324" indent="-171436">
              <a:defRPr lang="en-US" sz="1200" kern="1200" dirty="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085760" indent="-171436">
              <a:def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486252" cy="5143500"/>
          </a:xfrm>
        </p:spPr>
        <p:txBody>
          <a:bodyPr lIns="137172"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Block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white">
          <a:xfrm>
            <a:off x="0" y="642938"/>
            <a:ext cx="9144000" cy="3843337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94" tIns="34294" rIns="34294" bIns="34294" anchor="ctr"/>
          <a:lstStyle/>
          <a:p>
            <a:pPr algn="ctr" defTabSz="685637">
              <a:defRPr/>
            </a:pPr>
            <a:endParaRPr lang="en-US" sz="17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90630" y="1018547"/>
            <a:ext cx="8366320" cy="2147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480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4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390630" y="3257557"/>
            <a:ext cx="8366320" cy="3530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270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  <a:lvl2pPr>
              <a:defRPr sz="4800">
                <a:solidFill>
                  <a:schemeClr val="tx2"/>
                </a:solidFill>
                <a:latin typeface="+mn-lt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4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840ADA25-CC85-4ACB-8010-20DD72C59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350" y="4614863"/>
            <a:ext cx="495300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3408F237-B753-45C5-859D-796266224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hidden">
          <a:xfrm>
            <a:off x="0" y="866775"/>
            <a:ext cx="9144000" cy="4276725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4294" tIns="34294" rIns="34294" bIns="34294" anchor="ctr"/>
          <a:lstStyle/>
          <a:p>
            <a:pPr algn="ctr" defTabSz="685637">
              <a:defRPr/>
            </a:pPr>
            <a:endParaRPr lang="en-US" sz="1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8840" y="1085856"/>
            <a:ext cx="8366320" cy="1491178"/>
          </a:xfrm>
        </p:spPr>
        <p:txBody>
          <a:bodyPr/>
          <a:lstStyle>
            <a:lvl1pPr marL="0" indent="0">
              <a:lnSpc>
                <a:spcPct val="95000"/>
              </a:lnSpc>
              <a:buNone/>
              <a:defRPr sz="24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1pPr>
            <a:lvl2pPr marL="254817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2pPr>
            <a:lvl3pPr marL="429855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3pPr>
            <a:lvl4pPr marL="598940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4pPr>
            <a:lvl5pPr marL="772787" indent="0">
              <a:lnSpc>
                <a:spcPct val="95000"/>
              </a:lnSpc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itchFamily="49" charset="0"/>
                <a:cs typeface="Consolas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390630" y="171456"/>
            <a:ext cx="8366320" cy="498598"/>
          </a:xfrm>
        </p:spPr>
        <p:txBody>
          <a:bodyPr/>
          <a:lstStyle>
            <a:lvl1pPr>
              <a:defRPr sz="3600" baseline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9439" y="1085849"/>
            <a:ext cx="8363938" cy="1532727"/>
          </a:xfrm>
          <a:prstGeom prst="rect">
            <a:avLst/>
          </a:prstGeom>
        </p:spPr>
        <p:txBody>
          <a:bodyPr/>
          <a:lstStyle>
            <a:lvl1pPr marL="257198" indent="-257198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71530" indent="-214332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85862" indent="-214332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57328" indent="-17146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028794" indent="-171466">
              <a:buClr>
                <a:srgbClr val="FFFFFF"/>
              </a:buClr>
              <a:buSzPct val="90000"/>
              <a:buFont typeface="Arial" pitchFamily="34" charset="0"/>
              <a:buChar char="•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4679163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14306" tIns="57152" rIns="114306" bIns="57152" anchor="b" anchorCtr="0"/>
          <a:lstStyle>
            <a:lvl1pPr algn="r">
              <a:buFont typeface="Arial" pitchFamily="34" charset="0"/>
              <a:buNone/>
              <a:defRPr sz="2700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9133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92925" y="3895725"/>
            <a:ext cx="18367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14" y="1582157"/>
            <a:ext cx="7680340" cy="747897"/>
          </a:xfrm>
        </p:spPr>
        <p:txBody>
          <a:bodyPr anchor="b" anchorCtr="0"/>
          <a:lstStyle>
            <a:lvl1pPr>
              <a:defRPr sz="5400" spc="-113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734214" y="2569370"/>
            <a:ext cx="7680340" cy="37394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pc="-53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9250" y="4403725"/>
            <a:ext cx="8175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39" y="2114707"/>
            <a:ext cx="8363938" cy="914096"/>
          </a:xfrm>
        </p:spPr>
        <p:txBody>
          <a:bodyPr anchor="b" anchorCtr="0"/>
          <a:lstStyle>
            <a:lvl1pPr>
              <a:defRPr sz="6600" spc="-225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046" y="3257558"/>
            <a:ext cx="7680340" cy="346249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2700" kern="1200" spc="-53" baseline="0" dirty="0">
                <a:gradFill>
                  <a:gsLst>
                    <a:gs pos="2083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42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730049" y="2054759"/>
            <a:ext cx="7686295" cy="1033983"/>
          </a:xfrm>
        </p:spPr>
        <p:txBody>
          <a:bodyPr anchor="ctr" anchorCtr="0"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7200" b="0" kern="1200" cap="none" spc="-300" baseline="0" dirty="0" smtClean="0">
                <a:ln w="3175">
                  <a:noFill/>
                </a:ln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30049" y="1085850"/>
            <a:ext cx="7680340" cy="685572"/>
          </a:xfrm>
        </p:spPr>
        <p:txBody>
          <a:bodyPr wrap="square" anchor="b"/>
          <a:lstStyle>
            <a:lvl1pPr marL="0" indent="0">
              <a:buNone/>
              <a:defRPr sz="4900" spc="-113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, 2-color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9075" y="4465638"/>
            <a:ext cx="995363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9439" y="1085850"/>
            <a:ext cx="8363938" cy="14819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799"/>
              </a:spcBef>
              <a:buNone/>
              <a:defRPr sz="300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  <a:latin typeface="+mj-lt"/>
              </a:defRPr>
            </a:lvl1pPr>
            <a:lvl2pPr marL="0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2pPr>
            <a:lvl3pPr marL="173761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3pPr>
            <a:lvl4pPr marL="342763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4pPr>
            <a:lvl5pPr marL="520095" indent="0">
              <a:buNone/>
              <a:defRPr sz="1500">
                <a:gradFill>
                  <a:gsLst>
                    <a:gs pos="100000">
                      <a:schemeClr val="bg2"/>
                    </a:gs>
                    <a:gs pos="6000">
                      <a:schemeClr val="bg2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390525" y="4799013"/>
            <a:ext cx="420688" cy="165100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Segoe UI" pitchFamily="34" charset="0"/>
              </a:defRPr>
            </a:lvl1pPr>
          </a:lstStyle>
          <a:p>
            <a:fld id="{F1C40194-9633-4DFF-842D-504140DBAE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92" r:id="rId3"/>
    <p:sldLayoutId id="2147483793" r:id="rId4"/>
    <p:sldLayoutId id="2147483794" r:id="rId5"/>
  </p:sldLayoutIdLst>
  <p:txStyles>
    <p:titleStyle>
      <a:lvl1pPr algn="ctr" defTabSz="912813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" y="171450"/>
            <a:ext cx="8364537" cy="5603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0525" y="1085850"/>
            <a:ext cx="8366125" cy="1541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lang="en-US" sz="4000" kern="1200" spc="-75" dirty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latin typeface="+mj-lt"/>
          <a:ea typeface="+mn-ea"/>
          <a:cs typeface="Arial" charset="0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Segoe UI Light" pitchFamily="34" charset="0"/>
          <a:cs typeface="Arial" charset="0"/>
        </a:defRPr>
      </a:lvl9pPr>
    </p:titleStyle>
    <p:bodyStyle>
      <a:lvl1pPr marL="254000" indent="-254000" algn="l" defTabSz="684213" rtl="0" fontAlgn="base">
        <a:lnSpc>
          <a:spcPct val="90000"/>
        </a:lnSpc>
        <a:spcBef>
          <a:spcPct val="20000"/>
        </a:spcBef>
        <a:spcAft>
          <a:spcPct val="0"/>
        </a:spcAft>
        <a:buSzPct val="80000"/>
        <a:buFont typeface="Arial" charset="0"/>
        <a:buChar char="•"/>
        <a:defRPr sz="2700" kern="1200" spc="-53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8625" indent="-174625" algn="l" defTabSz="68421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98488" indent="-168275" algn="l" defTabSz="68421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598488" algn="l"/>
        </a:tabLst>
        <a:defRPr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71525" indent="-173038" algn="l" defTabSz="68421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1500"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41388" indent="-168275" algn="l" defTabSz="684213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941388" algn="l"/>
        </a:tabLst>
        <a:defRPr sz="1500"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5121" indent="-171374" algn="l" defTabSz="6854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68" indent="-171374" algn="l" defTabSz="6854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17" indent="-171374" algn="l" defTabSz="6854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66" indent="-171374" algn="l" defTabSz="68549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8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8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7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96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44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93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43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92" algn="l" defTabSz="68549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938" y="171450"/>
            <a:ext cx="8364537" cy="56038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90525" y="1085850"/>
            <a:ext cx="8366125" cy="15414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50" r:id="rId18"/>
    <p:sldLayoutId id="2147483790" r:id="rId19"/>
    <p:sldLayoutId id="2147483791" r:id="rId2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lang="en-US" sz="4100" kern="1200" spc="-75" dirty="0">
          <a:ln w="3175">
            <a:noFill/>
          </a:ln>
          <a:gradFill>
            <a:gsLst>
              <a:gs pos="1250">
                <a:schemeClr val="tx2"/>
              </a:gs>
              <a:gs pos="100000">
                <a:schemeClr val="tx2"/>
              </a:gs>
            </a:gsLst>
            <a:lin ang="5400000" scaled="0"/>
          </a:gradFill>
          <a:latin typeface="+mj-lt"/>
          <a:ea typeface="+mn-ea"/>
          <a:cs typeface="Arial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Segoe UI Light" pitchFamily="34" charset="0"/>
          <a:cs typeface="Arial" charset="0"/>
        </a:defRPr>
      </a:lvl9pPr>
    </p:titleStyle>
    <p:bodyStyle>
      <a:lvl1pPr marL="254000" indent="-254000" algn="l" defTabSz="685800" rtl="0" fontAlgn="base">
        <a:lnSpc>
          <a:spcPct val="90000"/>
        </a:lnSpc>
        <a:spcBef>
          <a:spcPct val="20000"/>
        </a:spcBef>
        <a:spcAft>
          <a:spcPct val="0"/>
        </a:spcAft>
        <a:buSzPct val="80000"/>
        <a:buFont typeface="Arial" charset="0"/>
        <a:buChar char="•"/>
        <a:defRPr sz="2700" kern="1200" spc="-53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28625" indent="-174625" algn="l" defTabSz="685800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98488" indent="-168275" algn="l" defTabSz="685800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598488" algn="l"/>
        </a:tabLst>
        <a:defRPr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771525" indent="-173038" algn="l" defTabSz="685800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defRPr sz="1500"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941388" indent="-168275" algn="l" defTabSz="685800" rtl="0" fontAlgn="base">
        <a:lnSpc>
          <a:spcPct val="90000"/>
        </a:lnSpc>
        <a:spcBef>
          <a:spcPct val="20000"/>
        </a:spcBef>
        <a:spcAft>
          <a:spcPct val="0"/>
        </a:spcAft>
        <a:buSzPct val="90000"/>
        <a:buFont typeface="Wingdings" pitchFamily="2" charset="2"/>
        <a:buChar char=""/>
        <a:tabLst>
          <a:tab pos="941388" algn="l"/>
        </a:tabLst>
        <a:defRPr sz="1500" kern="1200">
          <a:gradFill>
            <a:gsLst>
              <a:gs pos="1250">
                <a:schemeClr val="bg2"/>
              </a:gs>
              <a:gs pos="100000">
                <a:schemeClr val="bg2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48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5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3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1" indent="-171459" algn="l" defTabSz="68583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3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1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8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6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4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1" algn="l" defTabSz="6858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L64XamYj9ME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6bNGrH6wI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youtu.be/O0PIfuVV4I0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XZ3QAxpdr8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hyperlink" Target="https://youtu.be/famBoXr4odU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3060005" y="3723878"/>
            <a:ext cx="583247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345"/>
              </a:spcBef>
            </a:pPr>
            <a:r>
              <a:rPr lang="ru-RU" sz="3600" spc="-10" dirty="0" smtClean="0">
                <a:solidFill>
                  <a:srgbClr val="0093C7"/>
                </a:solidFill>
                <a:latin typeface="Calibri"/>
                <a:cs typeface="Calibri"/>
              </a:rPr>
              <a:t>О</a:t>
            </a:r>
            <a:r>
              <a:rPr sz="3600" spc="-10" dirty="0" err="1" smtClean="0">
                <a:solidFill>
                  <a:srgbClr val="0093C7"/>
                </a:solidFill>
                <a:latin typeface="Calibri"/>
                <a:cs typeface="Calibri"/>
              </a:rPr>
              <a:t>бразовательные</a:t>
            </a:r>
            <a:r>
              <a:rPr sz="3600" spc="-10" dirty="0" smtClean="0">
                <a:solidFill>
                  <a:srgbClr val="0093C7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0093C7"/>
                </a:solidFill>
                <a:latin typeface="Calibri"/>
                <a:cs typeface="Calibri"/>
              </a:rPr>
              <a:t>решения </a:t>
            </a:r>
            <a:r>
              <a:rPr sz="3600" dirty="0">
                <a:solidFill>
                  <a:srgbClr val="0093C7"/>
                </a:solidFill>
                <a:latin typeface="Calibri"/>
                <a:cs typeface="Calibri"/>
              </a:rPr>
              <a:t>ГК</a:t>
            </a:r>
            <a:r>
              <a:rPr sz="3600" spc="-45" dirty="0">
                <a:solidFill>
                  <a:srgbClr val="0093C7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0093C7"/>
                </a:solidFill>
                <a:latin typeface="Calibri"/>
                <a:cs typeface="Calibri"/>
              </a:rPr>
              <a:t>DiGiS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508104" y="1512307"/>
            <a:ext cx="2232248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 smtClean="0"/>
              <a:t>ПРОЕКТНАЯ ДЕЯТЕЛЬНОСТЬ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08104" y="2681858"/>
            <a:ext cx="2232248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 smtClean="0"/>
              <a:t>СМЕШАННОЕ ОБУЧЕНИЕ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8104" y="3810317"/>
            <a:ext cx="2232248" cy="671741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smtClean="0"/>
              <a:t>BYOD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195486"/>
            <a:ext cx="5040560" cy="648072"/>
          </a:xfrm>
        </p:spPr>
        <p:txBody>
          <a:bodyPr/>
          <a:lstStyle/>
          <a:p>
            <a:r>
              <a:rPr lang="ru-RU" b="1" dirty="0" smtClean="0"/>
              <a:t>Интерактивный комплект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91630"/>
            <a:ext cx="4896544" cy="3394472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800" dirty="0" smtClean="0"/>
              <a:t>Интерактивная система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ПО </a:t>
            </a:r>
            <a:r>
              <a:rPr lang="en-US" sz="1800" dirty="0" smtClean="0"/>
              <a:t>SMART amp </a:t>
            </a:r>
            <a:r>
              <a:rPr lang="ru-RU" sz="1800" dirty="0" smtClean="0"/>
              <a:t>или </a:t>
            </a:r>
            <a:r>
              <a:rPr lang="en-US" sz="1800" dirty="0" smtClean="0"/>
              <a:t>i3LEARNHUB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Рабочее место учителя</a:t>
            </a:r>
            <a:endParaRPr lang="en-US" sz="1800" dirty="0" smtClean="0"/>
          </a:p>
          <a:p>
            <a:pPr>
              <a:lnSpc>
                <a:spcPct val="70000"/>
              </a:lnSpc>
            </a:pPr>
            <a:r>
              <a:rPr lang="ru-RU" sz="1800" dirty="0" smtClean="0"/>
              <a:t>Электронный флипчарт </a:t>
            </a:r>
            <a:r>
              <a:rPr lang="en-US" sz="1800" dirty="0" smtClean="0"/>
              <a:t>kapp</a:t>
            </a:r>
            <a:r>
              <a:rPr lang="ru-RU" sz="1800" dirty="0" smtClean="0"/>
              <a:t> </a:t>
            </a:r>
            <a:r>
              <a:rPr lang="en-US" sz="1800" dirty="0" smtClean="0"/>
              <a:t>42”</a:t>
            </a:r>
          </a:p>
          <a:p>
            <a:pPr>
              <a:lnSpc>
                <a:spcPct val="70000"/>
              </a:lnSpc>
            </a:pPr>
            <a:r>
              <a:rPr lang="ru-RU" sz="1800" dirty="0" smtClean="0"/>
              <a:t>Дополнительное оборудование:</a:t>
            </a:r>
          </a:p>
          <a:p>
            <a:pPr lvl="1">
              <a:lnSpc>
                <a:spcPct val="70000"/>
              </a:lnSpc>
              <a:buNone/>
            </a:pPr>
            <a:r>
              <a:rPr lang="ru-RU" sz="1800" dirty="0" smtClean="0"/>
              <a:t>*</a:t>
            </a:r>
            <a:r>
              <a:rPr lang="en-US" sz="1800" dirty="0" smtClean="0"/>
              <a:t> </a:t>
            </a:r>
            <a:r>
              <a:rPr lang="ru-RU" sz="1800" dirty="0" smtClean="0"/>
              <a:t>Планшеты для групповой работы</a:t>
            </a:r>
          </a:p>
          <a:p>
            <a:pPr lvl="1">
              <a:lnSpc>
                <a:spcPct val="70000"/>
              </a:lnSpc>
              <a:buNone/>
            </a:pPr>
            <a:r>
              <a:rPr lang="ru-RU" sz="1800" b="1" dirty="0" smtClean="0"/>
              <a:t>*</a:t>
            </a:r>
            <a:r>
              <a:rPr lang="en-US" sz="1800" b="1" dirty="0" smtClean="0"/>
              <a:t> </a:t>
            </a:r>
            <a:r>
              <a:rPr lang="ru-RU" sz="1800" b="1" dirty="0" smtClean="0"/>
              <a:t>Интерактивные кубы </a:t>
            </a:r>
            <a:r>
              <a:rPr lang="en-US" sz="1800" b="1" dirty="0" smtClean="0"/>
              <a:t>iMO-LEARN</a:t>
            </a:r>
            <a:endParaRPr lang="ru-RU" sz="1800" b="1" dirty="0" smtClean="0"/>
          </a:p>
          <a:p>
            <a:pPr lvl="1">
              <a:lnSpc>
                <a:spcPct val="70000"/>
              </a:lnSpc>
              <a:buNone/>
            </a:pPr>
            <a:r>
              <a:rPr lang="en-US" sz="1800" b="1" dirty="0" smtClean="0"/>
              <a:t>* </a:t>
            </a:r>
            <a:r>
              <a:rPr lang="ru-RU" sz="1800" b="1" dirty="0" smtClean="0"/>
              <a:t>Система усиления голоса </a:t>
            </a:r>
            <a:r>
              <a:rPr lang="en-US" sz="1800" b="1" dirty="0" smtClean="0"/>
              <a:t>PentaClass</a:t>
            </a:r>
            <a:endParaRPr lang="ru-RU" sz="1800" b="1" dirty="0" smtClean="0"/>
          </a:p>
          <a:p>
            <a:pPr lvl="1">
              <a:lnSpc>
                <a:spcPct val="70000"/>
              </a:lnSpc>
              <a:buNone/>
            </a:pPr>
            <a:r>
              <a:rPr lang="ru-RU" sz="1800" dirty="0" smtClean="0"/>
              <a:t>*</a:t>
            </a:r>
            <a:r>
              <a:rPr lang="en-US" sz="1800" dirty="0" smtClean="0"/>
              <a:t> 3D-</a:t>
            </a:r>
            <a:r>
              <a:rPr lang="ru-RU" sz="1800" dirty="0" smtClean="0"/>
              <a:t>принтер</a:t>
            </a:r>
          </a:p>
          <a:p>
            <a:pPr lvl="1">
              <a:lnSpc>
                <a:spcPct val="70000"/>
              </a:lnSpc>
              <a:buNone/>
            </a:pPr>
            <a:r>
              <a:rPr lang="ru-RU" sz="1800" dirty="0" smtClean="0"/>
              <a:t>*</a:t>
            </a:r>
            <a:r>
              <a:rPr lang="en-US" sz="1800" dirty="0" smtClean="0"/>
              <a:t> </a:t>
            </a:r>
            <a:r>
              <a:rPr lang="ru-RU" sz="1800" dirty="0" smtClean="0"/>
              <a:t>Графический планшет</a:t>
            </a:r>
          </a:p>
          <a:p>
            <a:pPr lvl="1">
              <a:lnSpc>
                <a:spcPct val="70000"/>
              </a:lnSpc>
              <a:buNone/>
            </a:pPr>
            <a:r>
              <a:rPr lang="ru-RU" sz="1800" b="1" dirty="0" smtClean="0"/>
              <a:t>*</a:t>
            </a:r>
            <a:r>
              <a:rPr lang="en-US" sz="1800" b="1" dirty="0" smtClean="0"/>
              <a:t> </a:t>
            </a:r>
            <a:r>
              <a:rPr lang="ru-RU" sz="1800" b="1" dirty="0" smtClean="0"/>
              <a:t>Роботы </a:t>
            </a:r>
            <a:r>
              <a:rPr lang="en-US" sz="1800" b="1" dirty="0" smtClean="0"/>
              <a:t>Makeblock</a:t>
            </a:r>
            <a:endParaRPr lang="ru-RU" sz="1800" b="1" dirty="0" smtClean="0"/>
          </a:p>
          <a:p>
            <a:pPr lvl="1">
              <a:lnSpc>
                <a:spcPct val="70000"/>
              </a:lnSpc>
              <a:buNone/>
            </a:pPr>
            <a:r>
              <a:rPr lang="ru-RU" sz="1800" dirty="0" smtClean="0"/>
              <a:t>*</a:t>
            </a:r>
            <a:r>
              <a:rPr lang="en-US" sz="1800" dirty="0" smtClean="0"/>
              <a:t> </a:t>
            </a:r>
            <a:r>
              <a:rPr lang="ru-RU" sz="1800" dirty="0" smtClean="0"/>
              <a:t>Цифровые лаборатории</a:t>
            </a:r>
            <a:endParaRPr lang="en-US" sz="1800" dirty="0" smtClean="0"/>
          </a:p>
          <a:p>
            <a:pPr>
              <a:lnSpc>
                <a:spcPct val="70000"/>
              </a:lnSpc>
              <a:buNone/>
            </a:pP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420364" y="699542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Основная и старшая школа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5844" name="Picture 4" descr="http://artama.ru/uploads/posts/2015-09/1442502720_jean_victor_balin_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583736"/>
            <a:ext cx="792088" cy="594066"/>
          </a:xfrm>
          <a:prstGeom prst="rect">
            <a:avLst/>
          </a:prstGeom>
          <a:noFill/>
        </p:spPr>
      </p:pic>
      <p:pic>
        <p:nvPicPr>
          <p:cNvPr id="10" name="Picture 4" descr="http://artama.ru/uploads/posts/2015-09/1442502720_jean_victor_balin_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2555844"/>
            <a:ext cx="792088" cy="594066"/>
          </a:xfrm>
          <a:prstGeom prst="rect">
            <a:avLst/>
          </a:prstGeom>
          <a:noFill/>
        </p:spPr>
      </p:pic>
      <p:pic>
        <p:nvPicPr>
          <p:cNvPr id="11" name="Picture 4" descr="http://artama.ru/uploads/posts/2015-09/1442502720_jean_victor_balin_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527952"/>
            <a:ext cx="792088" cy="594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652120" y="1906255"/>
            <a:ext cx="2232248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 smtClean="0"/>
              <a:t>ПРОЕКТНАЯ ДЕЯТЕЛЬНОСТЬ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52120" y="3075806"/>
            <a:ext cx="2232248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ru-RU" dirty="0" smtClean="0"/>
              <a:t>СМЕШАННОЕ ОБУЧЕНИЕ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195486"/>
            <a:ext cx="4824536" cy="648072"/>
          </a:xfrm>
        </p:spPr>
        <p:txBody>
          <a:bodyPr/>
          <a:lstStyle/>
          <a:p>
            <a:r>
              <a:rPr lang="ru-RU" b="1" dirty="0" smtClean="0"/>
              <a:t>Интерактивный комплект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3542"/>
            <a:ext cx="5328592" cy="30344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Образовательные системы от </a:t>
            </a:r>
            <a:r>
              <a:rPr lang="en-US" sz="2000" dirty="0" err="1" smtClean="0"/>
              <a:t>Edu</a:t>
            </a:r>
            <a:r>
              <a:rPr lang="en-US" sz="2000" dirty="0" smtClean="0"/>
              <a:t>-consulting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Интерактивная система</a:t>
            </a:r>
            <a:r>
              <a:rPr lang="en-US" sz="2000" dirty="0" smtClean="0"/>
              <a:t> + </a:t>
            </a:r>
            <a:r>
              <a:rPr lang="ru-RU" sz="2000" dirty="0" smtClean="0"/>
              <a:t>ПО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Рабочее место учителя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Дополнительное оборудование</a:t>
            </a:r>
          </a:p>
          <a:p>
            <a:pPr lvl="1">
              <a:lnSpc>
                <a:spcPct val="80000"/>
              </a:lnSpc>
              <a:buNone/>
            </a:pPr>
            <a:r>
              <a:rPr lang="ru-RU" sz="2000" dirty="0" smtClean="0"/>
              <a:t>*</a:t>
            </a:r>
            <a:r>
              <a:rPr lang="en-US" sz="2000" dirty="0" smtClean="0"/>
              <a:t> </a:t>
            </a:r>
            <a:r>
              <a:rPr lang="ru-RU" sz="2000" dirty="0" smtClean="0"/>
              <a:t>Интерактивный пол</a:t>
            </a:r>
          </a:p>
          <a:p>
            <a:pPr lvl="1">
              <a:lnSpc>
                <a:spcPct val="80000"/>
              </a:lnSpc>
              <a:buNone/>
            </a:pPr>
            <a:r>
              <a:rPr lang="ru-RU" sz="2000" b="1" dirty="0" smtClean="0"/>
              <a:t>*</a:t>
            </a:r>
            <a:r>
              <a:rPr lang="en-US" sz="2000" b="1" dirty="0" smtClean="0"/>
              <a:t> </a:t>
            </a:r>
            <a:r>
              <a:rPr lang="ru-RU" sz="2000" b="1" dirty="0" smtClean="0"/>
              <a:t>Интерактивные кубы </a:t>
            </a:r>
            <a:r>
              <a:rPr lang="en-US" sz="2000" b="1" dirty="0" smtClean="0"/>
              <a:t>iMO-LEARN</a:t>
            </a:r>
            <a:endParaRPr lang="ru-RU" sz="2000" b="1" dirty="0" smtClean="0"/>
          </a:p>
          <a:p>
            <a:pPr lvl="1">
              <a:lnSpc>
                <a:spcPct val="80000"/>
              </a:lnSpc>
              <a:buNone/>
            </a:pPr>
            <a:r>
              <a:rPr lang="en-US" sz="2000" b="1" dirty="0" smtClean="0"/>
              <a:t>* </a:t>
            </a:r>
            <a:r>
              <a:rPr lang="ru-RU" sz="2000" b="1" dirty="0" smtClean="0"/>
              <a:t>Роботы </a:t>
            </a:r>
            <a:r>
              <a:rPr lang="en-US" sz="2000" b="1" dirty="0" smtClean="0"/>
              <a:t>Makeblock</a:t>
            </a:r>
            <a:endParaRPr lang="ru-RU" sz="2000" b="1" dirty="0" smtClean="0"/>
          </a:p>
          <a:p>
            <a:pPr lvl="1">
              <a:lnSpc>
                <a:spcPct val="80000"/>
              </a:lnSpc>
              <a:buNone/>
            </a:pPr>
            <a:r>
              <a:rPr lang="ru-RU" sz="2000" b="1" dirty="0" smtClean="0"/>
              <a:t>*</a:t>
            </a:r>
            <a:r>
              <a:rPr lang="en-US" sz="2000" b="1" dirty="0" smtClean="0"/>
              <a:t> </a:t>
            </a:r>
            <a:r>
              <a:rPr lang="ru-RU" sz="2000" b="1" dirty="0" smtClean="0"/>
              <a:t>Система усиления голоса </a:t>
            </a:r>
            <a:r>
              <a:rPr lang="en-US" sz="2000" b="1" dirty="0" smtClean="0"/>
              <a:t>PentaClass</a:t>
            </a:r>
          </a:p>
          <a:p>
            <a:pPr lvl="1">
              <a:lnSpc>
                <a:spcPct val="80000"/>
              </a:lnSpc>
              <a:buNone/>
            </a:pPr>
            <a:r>
              <a:rPr lang="ru-RU" sz="2000" dirty="0" smtClean="0"/>
              <a:t>*</a:t>
            </a:r>
            <a:r>
              <a:rPr lang="en-US" sz="2000" dirty="0" smtClean="0"/>
              <a:t> </a:t>
            </a:r>
            <a:r>
              <a:rPr lang="ru-RU" sz="2000" dirty="0" smtClean="0"/>
              <a:t>Цифровые лаборатории</a:t>
            </a:r>
            <a:endParaRPr lang="en-US" sz="2000" dirty="0" smtClean="0"/>
          </a:p>
          <a:p>
            <a:pPr>
              <a:lnSpc>
                <a:spcPct val="80000"/>
              </a:lnSpc>
              <a:buNone/>
            </a:pP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427984" y="699542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Начальная школа</a:t>
            </a:r>
            <a:endParaRPr lang="ru-RU" sz="22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7" name="Picture 4" descr="http://artama.ru/uploads/posts/2015-09/1442502720_jean_victor_balin_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1939584"/>
            <a:ext cx="792088" cy="594066"/>
          </a:xfrm>
          <a:prstGeom prst="rect">
            <a:avLst/>
          </a:prstGeom>
          <a:noFill/>
        </p:spPr>
      </p:pic>
      <p:pic>
        <p:nvPicPr>
          <p:cNvPr id="8" name="Picture 4" descr="http://artama.ru/uploads/posts/2015-09/1442502720_jean_victor_balin_ti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2911692"/>
            <a:ext cx="792088" cy="594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9502"/>
            <a:ext cx="8075240" cy="648072"/>
          </a:xfrm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ru-RU" b="1" dirty="0" err="1" smtClean="0"/>
              <a:t>Кванториумы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b="1" dirty="0" smtClean="0"/>
              <a:t>и проектные классы</a:t>
            </a:r>
            <a:endParaRPr lang="ru-RU" b="1" dirty="0"/>
          </a:p>
        </p:txBody>
      </p:sp>
      <p:pic>
        <p:nvPicPr>
          <p:cNvPr id="11" name="Afbeelding 4" descr="VGR-2013-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428" b="6164"/>
          <a:stretch>
            <a:fillRect/>
          </a:stretch>
        </p:blipFill>
        <p:spPr>
          <a:xfrm>
            <a:off x="-324544" y="1347614"/>
            <a:ext cx="9273384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43608" y="51435"/>
            <a:ext cx="8065468" cy="96440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eaLnBrk="0" hangingPunct="0">
              <a:defRPr sz="4400" b="1">
                <a:solidFill>
                  <a:srgbClr val="0084C2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 b="1">
                <a:latin typeface="Calibri" pitchFamily="34" charset="0"/>
              </a:defRPr>
            </a:lvl2pPr>
            <a:lvl3pPr algn="ctr" eaLnBrk="0" hangingPunct="0">
              <a:defRPr sz="4400" b="1">
                <a:latin typeface="Calibri" pitchFamily="34" charset="0"/>
              </a:defRPr>
            </a:lvl3pPr>
            <a:lvl4pPr algn="ctr" eaLnBrk="0" hangingPunct="0">
              <a:defRPr sz="4400" b="1">
                <a:latin typeface="Calibri" pitchFamily="34" charset="0"/>
              </a:defRPr>
            </a:lvl4pPr>
            <a:lvl5pPr algn="ctr" eaLnBrk="0" hangingPunct="0">
              <a:defRPr sz="4400" b="1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latin typeface="Calibri" pitchFamily="34" charset="0"/>
              </a:defRPr>
            </a:lvl9pPr>
          </a:lstStyle>
          <a:p>
            <a:pPr algn="r">
              <a:defRPr/>
            </a:pPr>
            <a:endParaRPr lang="ru-RU" sz="3000" b="0" cap="all" dirty="0"/>
          </a:p>
        </p:txBody>
      </p:sp>
      <p:sp>
        <p:nvSpPr>
          <p:cNvPr id="8" name="TextBox 7"/>
          <p:cNvSpPr txBox="1"/>
          <p:nvPr/>
        </p:nvSpPr>
        <p:spPr>
          <a:xfrm>
            <a:off x="3131840" y="267494"/>
            <a:ext cx="540060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sz="3000" b="1" dirty="0" smtClean="0">
                <a:solidFill>
                  <a:srgbClr val="0094C8"/>
                </a:solidFill>
                <a:latin typeface="+mj-lt"/>
                <a:ea typeface="+mj-ea"/>
                <a:cs typeface="+mj-cs"/>
              </a:rPr>
              <a:t>Интерактивные системы </a:t>
            </a:r>
            <a:r>
              <a:rPr lang="en-US" sz="3000" b="1" dirty="0" smtClean="0">
                <a:solidFill>
                  <a:srgbClr val="0094C8"/>
                </a:solidFill>
                <a:latin typeface="+mj-lt"/>
                <a:ea typeface="+mj-ea"/>
                <a:cs typeface="+mj-cs"/>
              </a:rPr>
              <a:t>SMART</a:t>
            </a:r>
            <a:endParaRPr lang="ru-RU" sz="3000" b="1" dirty="0" smtClean="0">
              <a:solidFill>
                <a:srgbClr val="0094C8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8913" name="Picture 1" descr="C:\Users\adm\Desktop\!!!NEW\06. ГАЛЕРЕЯ\SMART\фото BRANDLIBRARY\05e9c09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6032" y="1347614"/>
            <a:ext cx="4966855" cy="33126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716016" y="1491630"/>
            <a:ext cx="3816424" cy="3096344"/>
          </a:xfrm>
        </p:spPr>
        <p:txBody>
          <a:bodyPr>
            <a:normAutofit fontScale="85000" lnSpcReduction="20000"/>
          </a:bodyPr>
          <a:lstStyle/>
          <a:p>
            <a:pPr marL="400050" marR="561975" indent="0" defTabSz="914400" fontAlgn="auto">
              <a:spcBef>
                <a:spcPts val="1019"/>
              </a:spcBef>
              <a:spcAft>
                <a:spcPts val="0"/>
              </a:spcAft>
              <a:buNone/>
              <a:tabLst>
                <a:tab pos="354013" algn="l"/>
                <a:tab pos="400050" algn="l"/>
              </a:tabLst>
            </a:pPr>
            <a:r>
              <a:rPr lang="ru-RU" sz="2000" b="1" spc="-10" dirty="0" smtClean="0">
                <a:solidFill>
                  <a:srgbClr val="0093C7"/>
                </a:solidFill>
                <a:latin typeface="Arial"/>
                <a:cs typeface="Arial"/>
              </a:rPr>
              <a:t>Создатель: </a:t>
            </a:r>
            <a:r>
              <a:rPr lang="ru-RU" sz="2000" spc="-15" dirty="0" smtClean="0">
                <a:solidFill>
                  <a:srgbClr val="585858"/>
                </a:solidFill>
                <a:latin typeface="Arial"/>
                <a:cs typeface="Arial"/>
              </a:rPr>
              <a:t>Изобретение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Интерактивной </a:t>
            </a:r>
            <a:r>
              <a:rPr lang="ru-RU" sz="2000" dirty="0" smtClean="0">
                <a:solidFill>
                  <a:srgbClr val="585858"/>
                </a:solidFill>
                <a:latin typeface="Arial"/>
                <a:cs typeface="Arial"/>
              </a:rPr>
              <a:t>Доски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и 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создание новой </a:t>
            </a:r>
            <a:r>
              <a:rPr lang="ru-RU" sz="2000" spc="-15" dirty="0" smtClean="0">
                <a:solidFill>
                  <a:srgbClr val="585858"/>
                </a:solidFill>
                <a:latin typeface="Arial"/>
                <a:cs typeface="Arial"/>
              </a:rPr>
              <a:t>категории</a:t>
            </a:r>
            <a:r>
              <a:rPr lang="ru-RU" sz="2000" spc="35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продукта.</a:t>
            </a:r>
            <a:endParaRPr lang="ru-RU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400050" indent="0" defTabSz="914400" fontAlgn="auto">
              <a:spcBef>
                <a:spcPts val="994"/>
              </a:spcBef>
              <a:spcAft>
                <a:spcPts val="0"/>
              </a:spcAft>
              <a:buNone/>
              <a:tabLst>
                <a:tab pos="354013" algn="l"/>
                <a:tab pos="400050" algn="l"/>
              </a:tabLst>
            </a:pPr>
            <a:r>
              <a:rPr lang="ru-RU" sz="2000" b="1" spc="-10" dirty="0" err="1" smtClean="0">
                <a:solidFill>
                  <a:srgbClr val="0093C7"/>
                </a:solidFill>
                <a:latin typeface="Arial"/>
                <a:cs typeface="Arial"/>
              </a:rPr>
              <a:t>Инноватор</a:t>
            </a:r>
            <a:r>
              <a:rPr lang="ru-RU" sz="2000" b="1" spc="-10" dirty="0" smtClean="0">
                <a:solidFill>
                  <a:srgbClr val="0093C7"/>
                </a:solidFill>
                <a:latin typeface="Arial"/>
                <a:cs typeface="Arial"/>
              </a:rPr>
              <a:t>: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Постоянное развитие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существующих</a:t>
            </a:r>
            <a:r>
              <a:rPr lang="ru-RU" sz="2000" spc="65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и</a:t>
            </a:r>
            <a:endParaRPr lang="ru-RU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400050" indent="0" defTabSz="914400" fontAlgn="auto">
              <a:spcBef>
                <a:spcPts val="0"/>
              </a:spcBef>
              <a:spcAft>
                <a:spcPts val="0"/>
              </a:spcAft>
              <a:buNone/>
              <a:tabLst>
                <a:tab pos="354013" algn="l"/>
                <a:tab pos="400050" algn="l"/>
              </a:tabLst>
            </a:pPr>
            <a:r>
              <a:rPr lang="ru-RU" sz="2000" spc="-15" dirty="0" smtClean="0">
                <a:solidFill>
                  <a:srgbClr val="585858"/>
                </a:solidFill>
                <a:latin typeface="Arial"/>
                <a:cs typeface="Arial"/>
              </a:rPr>
              <a:t>представление </a:t>
            </a:r>
            <a:r>
              <a:rPr lang="ru-RU" sz="2000" dirty="0" smtClean="0">
                <a:solidFill>
                  <a:srgbClr val="585858"/>
                </a:solidFill>
                <a:latin typeface="Arial"/>
                <a:cs typeface="Arial"/>
              </a:rPr>
              <a:t>рынку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новых </a:t>
            </a:r>
            <a:r>
              <a:rPr lang="ru-RU" sz="2000" spc="-15" dirty="0" smtClean="0">
                <a:solidFill>
                  <a:srgbClr val="585858"/>
                </a:solidFill>
                <a:latin typeface="Arial"/>
                <a:cs typeface="Arial"/>
              </a:rPr>
              <a:t>технологий </a:t>
            </a:r>
            <a:r>
              <a:rPr lang="ru-RU" sz="2000" dirty="0" smtClean="0">
                <a:solidFill>
                  <a:srgbClr val="585858"/>
                </a:solidFill>
                <a:latin typeface="Arial"/>
                <a:cs typeface="Arial"/>
              </a:rPr>
              <a:t>и</a:t>
            </a:r>
            <a:r>
              <a:rPr lang="ru-RU" sz="2000" spc="90" dirty="0" smtClean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lang="ru-RU" sz="2000" dirty="0" smtClean="0">
                <a:solidFill>
                  <a:srgbClr val="585858"/>
                </a:solidFill>
                <a:latin typeface="Arial"/>
                <a:cs typeface="Arial"/>
              </a:rPr>
              <a:t>решений.</a:t>
            </a:r>
            <a:endParaRPr lang="ru-RU" sz="2000" dirty="0" smtClean="0">
              <a:solidFill>
                <a:prstClr val="black"/>
              </a:solidFill>
              <a:latin typeface="Arial"/>
              <a:cs typeface="Arial"/>
            </a:endParaRPr>
          </a:p>
          <a:p>
            <a:pPr marL="400050" marR="5080" indent="0" algn="just" defTabSz="914400" fontAlgn="auto">
              <a:spcBef>
                <a:spcPts val="994"/>
              </a:spcBef>
              <a:spcAft>
                <a:spcPts val="0"/>
              </a:spcAft>
              <a:buNone/>
              <a:tabLst>
                <a:tab pos="354013" algn="l"/>
                <a:tab pos="400050" algn="l"/>
              </a:tabLst>
            </a:pPr>
            <a:r>
              <a:rPr lang="ru-RU" sz="2000" b="1" spc="-5" dirty="0" smtClean="0">
                <a:solidFill>
                  <a:srgbClr val="0093C7"/>
                </a:solidFill>
                <a:latin typeface="Arial"/>
                <a:cs typeface="Arial"/>
              </a:rPr>
              <a:t>Лидер: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#1 в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продуктовых категориях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IWB, IFPD, </a:t>
            </a:r>
            <a:r>
              <a:rPr lang="ru-RU" sz="2000" spc="-25" dirty="0" err="1" smtClean="0">
                <a:solidFill>
                  <a:srgbClr val="585858"/>
                </a:solidFill>
                <a:latin typeface="Arial"/>
                <a:cs typeface="Arial"/>
              </a:rPr>
              <a:t>Lync</a:t>
            </a:r>
            <a:r>
              <a:rPr lang="ru-RU" sz="2000" spc="-25" dirty="0" smtClean="0">
                <a:solidFill>
                  <a:srgbClr val="585858"/>
                </a:solidFill>
                <a:latin typeface="Arial"/>
                <a:cs typeface="Arial"/>
              </a:rPr>
              <a:t>  </a:t>
            </a:r>
            <a:r>
              <a:rPr lang="ru-RU" sz="2000" spc="-5" dirty="0" err="1" smtClean="0">
                <a:solidFill>
                  <a:srgbClr val="585858"/>
                </a:solidFill>
                <a:latin typeface="Arial"/>
                <a:cs typeface="Arial"/>
              </a:rPr>
              <a:t>Systems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 на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мировом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и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Российском </a:t>
            </a:r>
            <a:r>
              <a:rPr lang="ru-RU" sz="2000" spc="5" dirty="0" smtClean="0">
                <a:solidFill>
                  <a:srgbClr val="585858"/>
                </a:solidFill>
                <a:latin typeface="Arial"/>
                <a:cs typeface="Arial"/>
              </a:rPr>
              <a:t>рынках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с </a:t>
            </a:r>
            <a:r>
              <a:rPr lang="ru-RU" sz="2000" spc="-10" dirty="0" smtClean="0">
                <a:solidFill>
                  <a:srgbClr val="585858"/>
                </a:solidFill>
                <a:latin typeface="Arial"/>
                <a:cs typeface="Arial"/>
              </a:rPr>
              <a:t>большим  </a:t>
            </a:r>
            <a:r>
              <a:rPr lang="ru-RU" sz="2000" spc="-15" dirty="0" smtClean="0">
                <a:solidFill>
                  <a:srgbClr val="585858"/>
                </a:solidFill>
                <a:latin typeface="Arial"/>
                <a:cs typeface="Arial"/>
              </a:rPr>
              <a:t>отрывом </a:t>
            </a:r>
            <a:r>
              <a:rPr lang="ru-RU" sz="2000" spc="-30" dirty="0" smtClean="0">
                <a:solidFill>
                  <a:srgbClr val="585858"/>
                </a:solidFill>
                <a:latin typeface="Arial"/>
                <a:cs typeface="Arial"/>
              </a:rPr>
              <a:t>от </a:t>
            </a:r>
            <a:r>
              <a:rPr lang="ru-RU" sz="2000" spc="-5" dirty="0" smtClean="0">
                <a:solidFill>
                  <a:srgbClr val="585858"/>
                </a:solidFill>
                <a:latin typeface="Arial"/>
                <a:cs typeface="Arial"/>
              </a:rPr>
              <a:t>конкурентов</a:t>
            </a:r>
            <a:endParaRPr lang="ru-RU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</a:t>
            </a:r>
            <a:r>
              <a:rPr lang="en-US" dirty="0" smtClean="0"/>
              <a:t> SMART</a:t>
            </a:r>
            <a:endParaRPr lang="ru-RU" dirty="0"/>
          </a:p>
        </p:txBody>
      </p:sp>
      <p:pic>
        <p:nvPicPr>
          <p:cNvPr id="21" name="Picture 1" descr="infoGraphic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7495" b="5568"/>
          <a:stretch>
            <a:fillRect/>
          </a:stretch>
        </p:blipFill>
        <p:spPr>
          <a:xfrm>
            <a:off x="-108520" y="771550"/>
            <a:ext cx="8540441" cy="417646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2915816" y="2499742"/>
            <a:ext cx="2232248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rPr>
              <a:t>Изобретение</a:t>
            </a: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rPr>
              <a:t> первой в мире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rPr>
              <a:t>интерактивной доски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cs typeface="+mn-cs"/>
              </a:rPr>
              <a:t>(1991)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1268" y="2978396"/>
            <a:ext cx="170259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</a:p>
          <a:p>
            <a:pPr algn="ctr"/>
            <a:r>
              <a:rPr lang="ru-RU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 </a:t>
            </a:r>
            <a:r>
              <a:rPr lang="ru-RU" sz="28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досок установлено во всем мире</a:t>
            </a:r>
            <a:endParaRPr lang="en-US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00670" y="1232781"/>
            <a:ext cx="12252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Первая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интерактивная маркерная доска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SMART </a:t>
            </a:r>
            <a:r>
              <a:rPr kumimoji="0" lang="en-US" sz="11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kapp</a:t>
            </a: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2014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" name="Rectangle 2"/>
          <p:cNvSpPr/>
          <p:nvPr/>
        </p:nvSpPr>
        <p:spPr>
          <a:xfrm>
            <a:off x="4745644" y="1466228"/>
            <a:ext cx="1728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60 млн. пользователей программы </a:t>
            </a:r>
            <a:r>
              <a:rPr lang="en-US" sz="16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Notebook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9180" y="2114300"/>
            <a:ext cx="144016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382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зарегистрированных патента</a:t>
            </a:r>
            <a:endParaRPr kumimoji="0" lang="en-US" sz="9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21308" y="1610244"/>
            <a:ext cx="144016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175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стран мира используют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5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95116" y="2780896"/>
            <a:ext cx="1865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Уникальная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технология распознавания касаний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DViT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(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2003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12024" y="3581356"/>
            <a:ext cx="1512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350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тыс.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пользователей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SMART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в России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3" name="Прямоугольный треугольник 32"/>
          <p:cNvSpPr/>
          <p:nvPr/>
        </p:nvSpPr>
        <p:spPr>
          <a:xfrm flipH="1">
            <a:off x="6444208" y="3363838"/>
            <a:ext cx="2016224" cy="1584176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1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Портфолио</a:t>
            </a:r>
            <a:r>
              <a:rPr lang="ru-RU" dirty="0" smtClean="0"/>
              <a:t> решений</a:t>
            </a:r>
            <a:endParaRPr lang="ru-RU" dirty="0"/>
          </a:p>
        </p:txBody>
      </p:sp>
      <p:sp>
        <p:nvSpPr>
          <p:cNvPr id="4" name="object 3"/>
          <p:cNvSpPr/>
          <p:nvPr/>
        </p:nvSpPr>
        <p:spPr>
          <a:xfrm>
            <a:off x="3707904" y="771550"/>
            <a:ext cx="1040765" cy="1040765"/>
          </a:xfrm>
          <a:custGeom>
            <a:avLst/>
            <a:gdLst/>
            <a:ahLst/>
            <a:cxnLst/>
            <a:rect l="l" t="t" r="r" b="b"/>
            <a:pathLst>
              <a:path w="1040764" h="1040764">
                <a:moveTo>
                  <a:pt x="520318" y="0"/>
                </a:moveTo>
                <a:lnTo>
                  <a:pt x="472953" y="2126"/>
                </a:lnTo>
                <a:lnTo>
                  <a:pt x="426781" y="8381"/>
                </a:lnTo>
                <a:lnTo>
                  <a:pt x="381984" y="18583"/>
                </a:lnTo>
                <a:lnTo>
                  <a:pt x="338748" y="32546"/>
                </a:lnTo>
                <a:lnTo>
                  <a:pt x="297254" y="50089"/>
                </a:lnTo>
                <a:lnTo>
                  <a:pt x="257687" y="71025"/>
                </a:lnTo>
                <a:lnTo>
                  <a:pt x="220231" y="95173"/>
                </a:lnTo>
                <a:lnTo>
                  <a:pt x="185068" y="122349"/>
                </a:lnTo>
                <a:lnTo>
                  <a:pt x="152384" y="152368"/>
                </a:lnTo>
                <a:lnTo>
                  <a:pt x="122360" y="185047"/>
                </a:lnTo>
                <a:lnTo>
                  <a:pt x="95181" y="220202"/>
                </a:lnTo>
                <a:lnTo>
                  <a:pt x="71030" y="257650"/>
                </a:lnTo>
                <a:lnTo>
                  <a:pt x="50091" y="297206"/>
                </a:lnTo>
                <a:lnTo>
                  <a:pt x="32548" y="338688"/>
                </a:lnTo>
                <a:lnTo>
                  <a:pt x="18583" y="381911"/>
                </a:lnTo>
                <a:lnTo>
                  <a:pt x="8381" y="426692"/>
                </a:lnTo>
                <a:lnTo>
                  <a:pt x="2126" y="472846"/>
                </a:lnTo>
                <a:lnTo>
                  <a:pt x="0" y="520192"/>
                </a:lnTo>
                <a:lnTo>
                  <a:pt x="2126" y="567557"/>
                </a:lnTo>
                <a:lnTo>
                  <a:pt x="8381" y="613729"/>
                </a:lnTo>
                <a:lnTo>
                  <a:pt x="18583" y="658526"/>
                </a:lnTo>
                <a:lnTo>
                  <a:pt x="32548" y="701762"/>
                </a:lnTo>
                <a:lnTo>
                  <a:pt x="50091" y="743256"/>
                </a:lnTo>
                <a:lnTo>
                  <a:pt x="71030" y="782823"/>
                </a:lnTo>
                <a:lnTo>
                  <a:pt x="95181" y="820279"/>
                </a:lnTo>
                <a:lnTo>
                  <a:pt x="122360" y="855442"/>
                </a:lnTo>
                <a:lnTo>
                  <a:pt x="152384" y="888126"/>
                </a:lnTo>
                <a:lnTo>
                  <a:pt x="185068" y="918150"/>
                </a:lnTo>
                <a:lnTo>
                  <a:pt x="220231" y="945329"/>
                </a:lnTo>
                <a:lnTo>
                  <a:pt x="257687" y="969480"/>
                </a:lnTo>
                <a:lnTo>
                  <a:pt x="297254" y="990419"/>
                </a:lnTo>
                <a:lnTo>
                  <a:pt x="338748" y="1007962"/>
                </a:lnTo>
                <a:lnTo>
                  <a:pt x="381984" y="1021927"/>
                </a:lnTo>
                <a:lnTo>
                  <a:pt x="426781" y="1032129"/>
                </a:lnTo>
                <a:lnTo>
                  <a:pt x="472953" y="1038384"/>
                </a:lnTo>
                <a:lnTo>
                  <a:pt x="520318" y="1040511"/>
                </a:lnTo>
                <a:lnTo>
                  <a:pt x="567665" y="1038384"/>
                </a:lnTo>
                <a:lnTo>
                  <a:pt x="613823" y="1032129"/>
                </a:lnTo>
                <a:lnTo>
                  <a:pt x="658609" y="1021927"/>
                </a:lnTo>
                <a:lnTo>
                  <a:pt x="701838" y="1007962"/>
                </a:lnTo>
                <a:lnTo>
                  <a:pt x="743328" y="990419"/>
                </a:lnTo>
                <a:lnTo>
                  <a:pt x="782893" y="969480"/>
                </a:lnTo>
                <a:lnTo>
                  <a:pt x="820351" y="945329"/>
                </a:lnTo>
                <a:lnTo>
                  <a:pt x="855516" y="918150"/>
                </a:lnTo>
                <a:lnTo>
                  <a:pt x="888206" y="888126"/>
                </a:lnTo>
                <a:lnTo>
                  <a:pt x="918235" y="855442"/>
                </a:lnTo>
                <a:lnTo>
                  <a:pt x="945421" y="820279"/>
                </a:lnTo>
                <a:lnTo>
                  <a:pt x="969579" y="782823"/>
                </a:lnTo>
                <a:lnTo>
                  <a:pt x="990525" y="743256"/>
                </a:lnTo>
                <a:lnTo>
                  <a:pt x="1008075" y="701762"/>
                </a:lnTo>
                <a:lnTo>
                  <a:pt x="1022045" y="658526"/>
                </a:lnTo>
                <a:lnTo>
                  <a:pt x="1032251" y="613729"/>
                </a:lnTo>
                <a:lnTo>
                  <a:pt x="1038510" y="567557"/>
                </a:lnTo>
                <a:lnTo>
                  <a:pt x="1040638" y="520192"/>
                </a:lnTo>
                <a:lnTo>
                  <a:pt x="1038510" y="472846"/>
                </a:lnTo>
                <a:lnTo>
                  <a:pt x="1032251" y="426692"/>
                </a:lnTo>
                <a:lnTo>
                  <a:pt x="1022045" y="381911"/>
                </a:lnTo>
                <a:lnTo>
                  <a:pt x="1008075" y="338688"/>
                </a:lnTo>
                <a:lnTo>
                  <a:pt x="990525" y="297206"/>
                </a:lnTo>
                <a:lnTo>
                  <a:pt x="969579" y="257650"/>
                </a:lnTo>
                <a:lnTo>
                  <a:pt x="945421" y="220202"/>
                </a:lnTo>
                <a:lnTo>
                  <a:pt x="918235" y="185047"/>
                </a:lnTo>
                <a:lnTo>
                  <a:pt x="888206" y="152368"/>
                </a:lnTo>
                <a:lnTo>
                  <a:pt x="855516" y="122349"/>
                </a:lnTo>
                <a:lnTo>
                  <a:pt x="820351" y="95173"/>
                </a:lnTo>
                <a:lnTo>
                  <a:pt x="782893" y="71025"/>
                </a:lnTo>
                <a:lnTo>
                  <a:pt x="743328" y="50089"/>
                </a:lnTo>
                <a:lnTo>
                  <a:pt x="701838" y="32546"/>
                </a:lnTo>
                <a:lnTo>
                  <a:pt x="658609" y="18583"/>
                </a:lnTo>
                <a:lnTo>
                  <a:pt x="613823" y="8381"/>
                </a:lnTo>
                <a:lnTo>
                  <a:pt x="567665" y="2126"/>
                </a:lnTo>
                <a:lnTo>
                  <a:pt x="520318" y="0"/>
                </a:lnTo>
                <a:close/>
              </a:path>
            </a:pathLst>
          </a:custGeom>
          <a:solidFill>
            <a:srgbClr val="5A2C81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3806202" y="1179716"/>
            <a:ext cx="835736" cy="234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995054" y="2169795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332365" y="2220240"/>
            <a:ext cx="179197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Интерактивные</a:t>
            </a:r>
            <a:r>
              <a:rPr sz="1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панели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364947" y="2169795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753453" y="2220240"/>
            <a:ext cx="169037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Интерактивные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доски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5641607" y="2169795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2" y="335940"/>
                </a:lnTo>
                <a:lnTo>
                  <a:pt x="2466212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5820803" y="2220240"/>
            <a:ext cx="2109470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Программное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обеспечение</a:t>
            </a:r>
            <a:endParaRPr sz="14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2" name="object 11"/>
          <p:cNvSpPr/>
          <p:nvPr/>
        </p:nvSpPr>
        <p:spPr>
          <a:xfrm>
            <a:off x="364947" y="2546731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159D3E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1169505" y="2615083"/>
            <a:ext cx="85661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SMART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kapp</a:t>
            </a:r>
            <a:r>
              <a:rPr sz="1200" spc="-7" baseline="24305" dirty="0">
                <a:solidFill>
                  <a:srgbClr val="FFFFFF"/>
                </a:solidFill>
                <a:latin typeface="Calibri"/>
                <a:cs typeface="Calibri"/>
              </a:rPr>
              <a:t>®</a:t>
            </a:r>
            <a:endParaRPr sz="1200" baseline="243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2995054" y="2923667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3427492" y="3003798"/>
            <a:ext cx="16776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lang="en-US" sz="1200" dirty="0" smtClean="0">
                <a:solidFill>
                  <a:srgbClr val="5A2C81"/>
                </a:solidFill>
                <a:latin typeface="Calibri"/>
                <a:cs typeface="Calibri"/>
              </a:rPr>
              <a:t>2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000</a:t>
            </a:r>
            <a:r>
              <a:rPr sz="1200" spc="-10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5"/>
          <p:cNvSpPr/>
          <p:nvPr/>
        </p:nvSpPr>
        <p:spPr>
          <a:xfrm>
            <a:off x="4215904" y="1812062"/>
            <a:ext cx="0" cy="440055"/>
          </a:xfrm>
          <a:custGeom>
            <a:avLst/>
            <a:gdLst/>
            <a:ahLst/>
            <a:cxnLst/>
            <a:rect l="l" t="t" r="r" b="b"/>
            <a:pathLst>
              <a:path h="440055">
                <a:moveTo>
                  <a:pt x="0" y="0"/>
                </a:moveTo>
                <a:lnTo>
                  <a:pt x="0" y="439800"/>
                </a:lnTo>
              </a:path>
            </a:pathLst>
          </a:custGeom>
          <a:ln w="25400">
            <a:solidFill>
              <a:srgbClr val="5A2C81"/>
            </a:solidFill>
          </a:ln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object 16"/>
          <p:cNvSpPr/>
          <p:nvPr/>
        </p:nvSpPr>
        <p:spPr>
          <a:xfrm>
            <a:off x="1610373" y="1997862"/>
            <a:ext cx="5186680" cy="188595"/>
          </a:xfrm>
          <a:custGeom>
            <a:avLst/>
            <a:gdLst/>
            <a:ahLst/>
            <a:cxnLst/>
            <a:rect l="l" t="t" r="r" b="b"/>
            <a:pathLst>
              <a:path w="5186680" h="188594">
                <a:moveTo>
                  <a:pt x="0" y="171957"/>
                </a:moveTo>
                <a:lnTo>
                  <a:pt x="0" y="0"/>
                </a:lnTo>
                <a:lnTo>
                  <a:pt x="5186553" y="0"/>
                </a:lnTo>
                <a:lnTo>
                  <a:pt x="5186553" y="188340"/>
                </a:lnTo>
              </a:path>
            </a:pathLst>
          </a:custGeom>
          <a:ln w="25400">
            <a:solidFill>
              <a:srgbClr val="5A2C81"/>
            </a:solidFill>
          </a:ln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object 17"/>
          <p:cNvSpPr/>
          <p:nvPr/>
        </p:nvSpPr>
        <p:spPr>
          <a:xfrm>
            <a:off x="2995054" y="2546731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159D3E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object 18"/>
          <p:cNvSpPr txBox="1"/>
          <p:nvPr/>
        </p:nvSpPr>
        <p:spPr>
          <a:xfrm>
            <a:off x="3716414" y="2615083"/>
            <a:ext cx="102616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SMART kapp</a:t>
            </a:r>
            <a:r>
              <a:rPr sz="1200" spc="-7" baseline="24305" dirty="0">
                <a:solidFill>
                  <a:srgbClr val="FFFFFF"/>
                </a:solidFill>
                <a:latin typeface="Calibri"/>
                <a:cs typeface="Calibri"/>
              </a:rPr>
              <a:t>®</a:t>
            </a:r>
            <a:r>
              <a:rPr sz="1200" spc="-30" baseline="24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iQ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19"/>
          <p:cNvSpPr/>
          <p:nvPr/>
        </p:nvSpPr>
        <p:spPr>
          <a:xfrm>
            <a:off x="5641607" y="2546731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2" y="335940"/>
                </a:lnTo>
                <a:lnTo>
                  <a:pt x="2466212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159D3E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object 20"/>
          <p:cNvSpPr txBox="1"/>
          <p:nvPr/>
        </p:nvSpPr>
        <p:spPr>
          <a:xfrm>
            <a:off x="6314579" y="2615083"/>
            <a:ext cx="112204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SMART kapp</a:t>
            </a:r>
            <a:r>
              <a:rPr sz="1200" spc="-7" baseline="24305" dirty="0">
                <a:solidFill>
                  <a:srgbClr val="FFFFFF"/>
                </a:solidFill>
                <a:latin typeface="Calibri"/>
                <a:cs typeface="Calibri"/>
              </a:rPr>
              <a:t>®</a:t>
            </a:r>
            <a:r>
              <a:rPr sz="1200" spc="-22" baseline="243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app</a:t>
            </a:r>
            <a:endParaRPr sz="12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2" name="object 21"/>
          <p:cNvSpPr/>
          <p:nvPr/>
        </p:nvSpPr>
        <p:spPr>
          <a:xfrm>
            <a:off x="2995054" y="3300565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object 22"/>
          <p:cNvSpPr txBox="1"/>
          <p:nvPr/>
        </p:nvSpPr>
        <p:spPr>
          <a:xfrm>
            <a:off x="3419872" y="3723878"/>
            <a:ext cx="167703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6000</a:t>
            </a: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4" name="object 23"/>
          <p:cNvSpPr/>
          <p:nvPr/>
        </p:nvSpPr>
        <p:spPr>
          <a:xfrm>
            <a:off x="2995054" y="3677476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5" name="object 24"/>
          <p:cNvSpPr/>
          <p:nvPr/>
        </p:nvSpPr>
        <p:spPr>
          <a:xfrm>
            <a:off x="2995054" y="4054373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6" name="object 25"/>
          <p:cNvSpPr txBox="1"/>
          <p:nvPr/>
        </p:nvSpPr>
        <p:spPr>
          <a:xfrm>
            <a:off x="3419872" y="4115276"/>
            <a:ext cx="16846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254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lang="en-US" sz="1200" dirty="0" smtClean="0">
                <a:solidFill>
                  <a:srgbClr val="5A2C81"/>
                </a:solidFill>
                <a:latin typeface="Calibri"/>
                <a:cs typeface="Calibri"/>
              </a:rPr>
              <a:t>7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000</a:t>
            </a:r>
            <a:r>
              <a:rPr sz="1200" spc="-5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 err="1" smtClean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5641607" y="2923667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2" y="335940"/>
                </a:lnTo>
                <a:lnTo>
                  <a:pt x="2466212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8" name="object 27"/>
          <p:cNvSpPr txBox="1"/>
          <p:nvPr/>
        </p:nvSpPr>
        <p:spPr>
          <a:xfrm>
            <a:off x="6159132" y="2992146"/>
            <a:ext cx="143256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Learning</a:t>
            </a:r>
            <a:r>
              <a:rPr sz="1200" spc="-80" dirty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Suite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</a:t>
            </a:r>
            <a:endParaRPr sz="1200" baseline="24305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1" name="object 13"/>
          <p:cNvSpPr/>
          <p:nvPr/>
        </p:nvSpPr>
        <p:spPr>
          <a:xfrm>
            <a:off x="364942" y="2928431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2" name="object 14"/>
          <p:cNvSpPr txBox="1"/>
          <p:nvPr/>
        </p:nvSpPr>
        <p:spPr>
          <a:xfrm>
            <a:off x="759911" y="2996910"/>
            <a:ext cx="16776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400</a:t>
            </a:r>
            <a:r>
              <a:rPr sz="1200" spc="-10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3" name="object 21"/>
          <p:cNvSpPr/>
          <p:nvPr/>
        </p:nvSpPr>
        <p:spPr>
          <a:xfrm>
            <a:off x="364942" y="3305329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4" name="object 22"/>
          <p:cNvSpPr txBox="1"/>
          <p:nvPr/>
        </p:nvSpPr>
        <p:spPr>
          <a:xfrm>
            <a:off x="759911" y="3373592"/>
            <a:ext cx="176527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lang="en-US" sz="1200" dirty="0" smtClean="0">
                <a:solidFill>
                  <a:srgbClr val="5A2C81"/>
                </a:solidFill>
                <a:latin typeface="Calibri"/>
                <a:cs typeface="Calibri"/>
              </a:rPr>
              <a:t>M6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00</a:t>
            </a:r>
            <a:r>
              <a:rPr sz="1200" spc="-5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object 23"/>
          <p:cNvSpPr/>
          <p:nvPr/>
        </p:nvSpPr>
        <p:spPr>
          <a:xfrm>
            <a:off x="364942" y="3682240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6" name="object 25"/>
          <p:cNvSpPr txBox="1"/>
          <p:nvPr/>
        </p:nvSpPr>
        <p:spPr>
          <a:xfrm>
            <a:off x="756864" y="3750629"/>
            <a:ext cx="16846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254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800</a:t>
            </a:r>
            <a:r>
              <a:rPr sz="1200" spc="-5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 err="1" smtClean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8" name="object 14"/>
          <p:cNvSpPr txBox="1"/>
          <p:nvPr/>
        </p:nvSpPr>
        <p:spPr>
          <a:xfrm>
            <a:off x="3419872" y="3363838"/>
            <a:ext cx="167767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sz="1200" dirty="0" smtClean="0">
                <a:solidFill>
                  <a:srgbClr val="5A2C81"/>
                </a:solidFill>
                <a:latin typeface="Calibri"/>
                <a:cs typeface="Calibri"/>
              </a:rPr>
              <a:t>4000</a:t>
            </a:r>
            <a:r>
              <a:rPr sz="1200" spc="-10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 rot="764997">
            <a:off x="4963030" y="2870422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new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764997">
            <a:off x="4963029" y="402351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new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 rot="764997">
            <a:off x="4979850" y="3290734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EOL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3" name="object 24"/>
          <p:cNvSpPr/>
          <p:nvPr/>
        </p:nvSpPr>
        <p:spPr>
          <a:xfrm>
            <a:off x="2995054" y="4436338"/>
            <a:ext cx="2466340" cy="336550"/>
          </a:xfrm>
          <a:custGeom>
            <a:avLst/>
            <a:gdLst/>
            <a:ahLst/>
            <a:cxnLst/>
            <a:rect l="l" t="t" r="r" b="b"/>
            <a:pathLst>
              <a:path w="2466340" h="336550">
                <a:moveTo>
                  <a:pt x="0" y="335940"/>
                </a:moveTo>
                <a:lnTo>
                  <a:pt x="2466213" y="335940"/>
                </a:lnTo>
                <a:lnTo>
                  <a:pt x="2466213" y="0"/>
                </a:lnTo>
                <a:lnTo>
                  <a:pt x="0" y="0"/>
                </a:lnTo>
                <a:lnTo>
                  <a:pt x="0" y="335940"/>
                </a:lnTo>
                <a:close/>
              </a:path>
            </a:pathLst>
          </a:custGeom>
          <a:solidFill>
            <a:srgbClr val="5A2C81">
              <a:alpha val="30195"/>
            </a:srgbClr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4" name="object 25"/>
          <p:cNvSpPr txBox="1"/>
          <p:nvPr/>
        </p:nvSpPr>
        <p:spPr>
          <a:xfrm>
            <a:off x="3419872" y="4497241"/>
            <a:ext cx="168465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2540" defTabSz="914400" fontAlgn="auto">
              <a:spcBef>
                <a:spcPts val="0"/>
              </a:spcBef>
              <a:spcAft>
                <a:spcPts val="0"/>
              </a:spcAft>
            </a:pPr>
            <a:r>
              <a:rPr sz="1200" spc="-5" dirty="0">
                <a:solidFill>
                  <a:srgbClr val="5A2C81"/>
                </a:solidFill>
                <a:latin typeface="Calibri"/>
                <a:cs typeface="Calibri"/>
              </a:rPr>
              <a:t>SMART Board</a:t>
            </a:r>
            <a:r>
              <a:rPr sz="1200" spc="-7" baseline="24305" dirty="0">
                <a:solidFill>
                  <a:srgbClr val="5A2C81"/>
                </a:solidFill>
                <a:latin typeface="Calibri"/>
                <a:cs typeface="Calibri"/>
              </a:rPr>
              <a:t>® </a:t>
            </a:r>
            <a:r>
              <a:rPr lang="en-US" sz="1200" dirty="0" smtClean="0">
                <a:solidFill>
                  <a:srgbClr val="5A2C81"/>
                </a:solidFill>
                <a:latin typeface="Calibri"/>
                <a:cs typeface="Calibri"/>
              </a:rPr>
              <a:t>MX</a:t>
            </a:r>
            <a:r>
              <a:rPr sz="1200" spc="-5" dirty="0" smtClean="0">
                <a:solidFill>
                  <a:srgbClr val="5A2C81"/>
                </a:solidFill>
                <a:latin typeface="Calibri"/>
                <a:cs typeface="Calibri"/>
              </a:rPr>
              <a:t> </a:t>
            </a:r>
            <a:r>
              <a:rPr sz="1200" dirty="0" err="1" smtClean="0">
                <a:solidFill>
                  <a:srgbClr val="5A2C81"/>
                </a:solidFill>
                <a:latin typeface="Calibri"/>
                <a:cs typeface="Calibri"/>
              </a:rPr>
              <a:t>серия</a:t>
            </a:r>
            <a:endParaRPr sz="12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 rot="764997">
            <a:off x="4956237" y="4383553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new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 descr="89934_d8_Pitch deck-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200" y="4791600"/>
            <a:ext cx="1648731" cy="19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Интерактивные панели</a:t>
            </a:r>
            <a:endParaRPr lang="ru-RU" dirty="0"/>
          </a:p>
        </p:txBody>
      </p:sp>
      <p:pic>
        <p:nvPicPr>
          <p:cNvPr id="14" name="Picture 4" descr="C:\Users\adm\Downloads\7000IFP-170310_straight-o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1026" y="782440"/>
            <a:ext cx="6709325" cy="4361060"/>
          </a:xfrm>
          <a:prstGeom prst="rect">
            <a:avLst/>
          </a:prstGeom>
          <a:noFill/>
        </p:spPr>
      </p:pic>
      <p:pic>
        <p:nvPicPr>
          <p:cNvPr id="15" name="Рисунок 14" descr="ценность панелей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251065"/>
            <a:ext cx="6038688" cy="3267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18"/>
          <a:stretch>
            <a:fillRect/>
          </a:stretch>
        </p:blipFill>
        <p:spPr bwMode="auto">
          <a:xfrm>
            <a:off x="4716016" y="1347614"/>
            <a:ext cx="3474740" cy="205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/>
          <p:nvPr/>
        </p:nvSpPr>
        <p:spPr>
          <a:xfrm>
            <a:off x="293048" y="2105573"/>
            <a:ext cx="47894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Не поддерживает касания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Разрешение </a:t>
            </a:r>
            <a:r>
              <a:rPr lang="en-US" sz="1400" dirty="0" smtClean="0"/>
              <a:t>Ultra HD 4K</a:t>
            </a:r>
            <a:endParaRPr lang="ru-RU" sz="14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endParaRPr lang="ru-RU" sz="14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Области применения:</a:t>
            </a:r>
          </a:p>
          <a:p>
            <a:pPr marL="517525" lvl="1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Замена обычных проекторов с экраном</a:t>
            </a:r>
          </a:p>
          <a:p>
            <a:pPr marL="517525" lvl="1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Дополнительный экран в аудитории</a:t>
            </a:r>
          </a:p>
          <a:p>
            <a:pPr marL="517525" lvl="1" indent="-228600">
              <a:buFont typeface="Arial" panose="020B0604020202020204" pitchFamily="34" charset="0"/>
              <a:buChar char="•"/>
            </a:pPr>
            <a:r>
              <a:rPr lang="ru-RU" sz="1400" dirty="0" smtClean="0"/>
              <a:t>Использование индивидуальных устройств учеников</a:t>
            </a:r>
          </a:p>
          <a:p>
            <a:pPr marL="517525" lvl="1" indent="-22860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28600" lvl="1" indent="-228600">
              <a:buFont typeface="Symbol" panose="05050102010706020507" pitchFamily="18" charset="2"/>
              <a:buChar char="·"/>
            </a:pPr>
            <a:r>
              <a:rPr lang="ru-RU" sz="1400" dirty="0" smtClean="0">
                <a:solidFill>
                  <a:srgbClr val="000000"/>
                </a:solidFill>
              </a:rPr>
              <a:t>Совместная </a:t>
            </a:r>
            <a:r>
              <a:rPr lang="ru-RU" sz="1400" dirty="0">
                <a:solidFill>
                  <a:srgbClr val="000000"/>
                </a:solidFill>
              </a:rPr>
              <a:t>работа на индивидуальных устройствах учеников и учителей с поддержкой </a:t>
            </a:r>
            <a:r>
              <a:rPr lang="ru-RU" sz="1400" b="1" dirty="0">
                <a:solidFill>
                  <a:srgbClr val="000000"/>
                </a:solidFill>
              </a:rPr>
              <a:t>всех </a:t>
            </a:r>
            <a:r>
              <a:rPr lang="ru-RU" sz="1400" b="1" dirty="0" smtClean="0">
                <a:solidFill>
                  <a:srgbClr val="000000"/>
                </a:solidFill>
              </a:rPr>
              <a:t>протоколов беспроводной передачи экрана</a:t>
            </a:r>
            <a:endParaRPr lang="ru-RU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376569">
            <a:off x="668013" y="848948"/>
            <a:ext cx="36661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/>
                </a:solidFill>
              </a:rPr>
              <a:t>«Интерактивная панель без </a:t>
            </a:r>
            <a:r>
              <a:rPr lang="ru-RU" sz="2400" b="1" i="1" dirty="0" err="1" smtClean="0">
                <a:solidFill>
                  <a:schemeClr val="accent1"/>
                </a:solidFill>
              </a:rPr>
              <a:t>тача</a:t>
            </a:r>
            <a:r>
              <a:rPr lang="ru-RU" sz="2400" b="1" i="1" dirty="0" smtClean="0">
                <a:solidFill>
                  <a:schemeClr val="accent1"/>
                </a:solidFill>
              </a:rPr>
              <a:t>»</a:t>
            </a:r>
            <a:r>
              <a:rPr lang="en-US" sz="2400" b="1" i="1" dirty="0" smtClean="0">
                <a:solidFill>
                  <a:schemeClr val="accent1"/>
                </a:solidFill>
              </a:rPr>
              <a:t> </a:t>
            </a:r>
            <a:r>
              <a:rPr lang="en-US" sz="2400" b="1" i="1" dirty="0" smtClean="0">
                <a:solidFill>
                  <a:schemeClr val="accent1"/>
                </a:solidFill>
                <a:latin typeface="Arial"/>
                <a:cs typeface="Arial"/>
                <a:sym typeface="Wingdings" pitchFamily="2" charset="2"/>
              </a:rPr>
              <a:t>©</a:t>
            </a:r>
            <a:endParaRPr lang="ru-RU" sz="2400" b="1" i="1" dirty="0" smtClean="0">
              <a:solidFill>
                <a:schemeClr val="accent1"/>
              </a:solidFill>
            </a:endParaRPr>
          </a:p>
          <a:p>
            <a:pPr algn="r"/>
            <a:r>
              <a:rPr lang="en-US" sz="2000" i="1" dirty="0" smtClean="0"/>
              <a:t>SMART Technologies</a:t>
            </a:r>
            <a:endParaRPr lang="ru-RU" sz="2000" i="1"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14251" y="4219382"/>
            <a:ext cx="2080522" cy="70603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72174" y="3694311"/>
            <a:ext cx="964676" cy="668141"/>
          </a:xfrm>
          <a:prstGeom prst="rect">
            <a:avLst/>
          </a:prstGeom>
        </p:spPr>
      </p:pic>
      <p:sp>
        <p:nvSpPr>
          <p:cNvPr id="11" name="Oval 21"/>
          <p:cNvSpPr/>
          <p:nvPr/>
        </p:nvSpPr>
        <p:spPr>
          <a:xfrm>
            <a:off x="7020272" y="987574"/>
            <a:ext cx="1392795" cy="1392794"/>
          </a:xfrm>
          <a:prstGeom prst="ellipse">
            <a:avLst/>
          </a:prstGeom>
          <a:solidFill>
            <a:srgbClr val="00BF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A2C81"/>
              </a:solidFill>
              <a:effectLst/>
              <a:uLnTx/>
              <a:uFillTx/>
              <a:latin typeface="Proxima Nova Rg" panose="02000506030000020004" pitchFamily="50" charset="0"/>
              <a:ea typeface="+mn-ea"/>
              <a:cs typeface="+mn-cs"/>
            </a:endParaRPr>
          </a:p>
        </p:txBody>
      </p:sp>
      <p:sp>
        <p:nvSpPr>
          <p:cNvPr id="12" name="TextBox 22"/>
          <p:cNvSpPr txBox="1"/>
          <p:nvPr/>
        </p:nvSpPr>
        <p:spPr>
          <a:xfrm>
            <a:off x="7036316" y="1780579"/>
            <a:ext cx="1382099" cy="392791"/>
          </a:xfrm>
          <a:prstGeom prst="rect">
            <a:avLst/>
          </a:prstGeom>
          <a:noFill/>
        </p:spPr>
        <p:txBody>
          <a:bodyPr wrap="square" lIns="72000" tIns="36000" rIns="72000" bIns="36000" rtlCol="0" anchor="ctr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 комплекте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62963" y="1487394"/>
            <a:ext cx="1128805" cy="273013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075240" cy="648072"/>
          </a:xfrm>
        </p:spPr>
        <p:txBody>
          <a:bodyPr/>
          <a:lstStyle/>
          <a:p>
            <a:r>
              <a:rPr lang="en-US" dirty="0" smtClean="0"/>
              <a:t>2000 </a:t>
            </a:r>
            <a:r>
              <a:rPr lang="ru-RU" dirty="0" smtClean="0"/>
              <a:t>серия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s://brandlibrary.smarttech.com/thumbnail/1594afa5-0ed5-4dff-afca-cc072009f47c/av/2048px/3b0ff65a.jpg?t=1498898185585&amp;s=fbf92de11f02c612453c73a438548985617caf87"/>
          <p:cNvPicPr>
            <a:picLocks noChangeAspect="1" noChangeArrowheads="1"/>
          </p:cNvPicPr>
          <p:nvPr/>
        </p:nvPicPr>
        <p:blipFill>
          <a:blip r:embed="rId2" cstate="print"/>
          <a:srcRect r="15072"/>
          <a:stretch>
            <a:fillRect/>
          </a:stretch>
        </p:blipFill>
        <p:spPr bwMode="auto">
          <a:xfrm>
            <a:off x="5824822" y="555526"/>
            <a:ext cx="2737409" cy="4032448"/>
          </a:xfrm>
          <a:prstGeom prst="rect">
            <a:avLst/>
          </a:prstGeom>
          <a:noFill/>
        </p:spPr>
      </p:pic>
      <p:sp>
        <p:nvSpPr>
          <p:cNvPr id="7" name="Rectangle 3"/>
          <p:cNvSpPr/>
          <p:nvPr/>
        </p:nvSpPr>
        <p:spPr>
          <a:xfrm>
            <a:off x="179512" y="1203598"/>
            <a:ext cx="58024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/>
              <a:t>Разрешение </a:t>
            </a:r>
            <a:r>
              <a:rPr lang="en-US" sz="1400" dirty="0" smtClean="0"/>
              <a:t>Ultra HD 4K</a:t>
            </a:r>
            <a:endParaRPr lang="ru-RU" sz="1400" dirty="0" smtClean="0"/>
          </a:p>
          <a:p>
            <a:pPr marL="344488" indent="-344488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/>
              <a:t>Технология распознавания касаний </a:t>
            </a:r>
            <a:r>
              <a:rPr lang="en-US" sz="1400" b="1" dirty="0" err="1" smtClean="0">
                <a:solidFill>
                  <a:srgbClr val="5A2D81"/>
                </a:solidFill>
              </a:rPr>
              <a:t>DViT</a:t>
            </a:r>
            <a:r>
              <a:rPr lang="en-US" sz="1400" b="1" dirty="0" smtClean="0">
                <a:solidFill>
                  <a:srgbClr val="5A2D81"/>
                </a:solidFill>
              </a:rPr>
              <a:t>™</a:t>
            </a:r>
            <a:endParaRPr lang="ru-RU" sz="1400" b="1" dirty="0" smtClean="0">
              <a:solidFill>
                <a:srgbClr val="5A2D81"/>
              </a:solidFill>
            </a:endParaRPr>
          </a:p>
          <a:p>
            <a:pPr marL="344488" indent="-344488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/>
              <a:t>Поддержка уникальных технологий </a:t>
            </a:r>
            <a:r>
              <a:rPr lang="en-US" sz="1400" dirty="0" smtClean="0"/>
              <a:t>SMART</a:t>
            </a:r>
            <a:r>
              <a:rPr lang="ru-RU" sz="1400" dirty="0" smtClean="0"/>
              <a:t> –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5A2D81"/>
                </a:solidFill>
              </a:rPr>
              <a:t>Silktouch</a:t>
            </a:r>
            <a:r>
              <a:rPr lang="ru-RU" sz="14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400" dirty="0" smtClean="0">
                <a:solidFill>
                  <a:srgbClr val="5F6062"/>
                </a:solidFill>
              </a:rPr>
              <a:t>, </a:t>
            </a:r>
            <a:r>
              <a:rPr lang="en-US" sz="1400" b="1" dirty="0" smtClean="0">
                <a:solidFill>
                  <a:srgbClr val="5A2D81"/>
                </a:solidFill>
              </a:rPr>
              <a:t>SMART Ink</a:t>
            </a:r>
            <a:r>
              <a:rPr lang="ru-RU" sz="14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400" dirty="0" smtClean="0">
                <a:solidFill>
                  <a:srgbClr val="5F6062"/>
                </a:solidFill>
              </a:rPr>
              <a:t>, </a:t>
            </a:r>
            <a:r>
              <a:rPr lang="en-US" sz="1400" b="1" dirty="0" err="1" smtClean="0">
                <a:solidFill>
                  <a:srgbClr val="5A2D81"/>
                </a:solidFill>
              </a:rPr>
              <a:t>ObjectAwareness</a:t>
            </a:r>
            <a:r>
              <a:rPr lang="ru-RU" sz="14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400" b="1" dirty="0" smtClean="0">
                <a:solidFill>
                  <a:srgbClr val="5A2D81"/>
                </a:solidFill>
              </a:rPr>
              <a:t> </a:t>
            </a:r>
            <a:r>
              <a:rPr lang="en-US" sz="1400" dirty="0" smtClean="0"/>
              <a:t>,</a:t>
            </a:r>
            <a:r>
              <a:rPr lang="ru-RU" sz="1400" dirty="0" smtClean="0">
                <a:solidFill>
                  <a:srgbClr val="5F6062"/>
                </a:solidFill>
              </a:rPr>
              <a:t> </a:t>
            </a:r>
            <a:r>
              <a:rPr lang="en-US" sz="1400" b="1" dirty="0" smtClean="0">
                <a:solidFill>
                  <a:srgbClr val="5A2D81"/>
                </a:solidFill>
              </a:rPr>
              <a:t>Pen ID</a:t>
            </a:r>
            <a:r>
              <a:rPr lang="ru-RU" sz="1400" b="1" baseline="30000" dirty="0" smtClean="0">
                <a:solidFill>
                  <a:srgbClr val="5A2D81"/>
                </a:solidFill>
              </a:rPr>
              <a:t>ТМ</a:t>
            </a:r>
            <a:r>
              <a:rPr lang="en-US" sz="1400" b="1" baseline="30000" dirty="0" smtClean="0">
                <a:solidFill>
                  <a:srgbClr val="5A2D81"/>
                </a:solidFill>
              </a:rPr>
              <a:t> </a:t>
            </a:r>
            <a:r>
              <a:rPr lang="ru-RU" sz="1400" b="1" dirty="0" smtClean="0">
                <a:solidFill>
                  <a:srgbClr val="5A2D81"/>
                </a:solidFill>
              </a:rPr>
              <a:t>и технология </a:t>
            </a:r>
            <a:r>
              <a:rPr lang="en-US" sz="1400" b="1" dirty="0" err="1" smtClean="0">
                <a:solidFill>
                  <a:srgbClr val="5A2D81"/>
                </a:solidFill>
              </a:rPr>
              <a:t>iQ</a:t>
            </a:r>
            <a:endParaRPr lang="ru-RU" sz="1400" dirty="0" smtClean="0"/>
          </a:p>
          <a:p>
            <a:pPr marL="344488" indent="-344488">
              <a:spcAft>
                <a:spcPts val="600"/>
              </a:spcAft>
              <a:buFont typeface="Arial" pitchFamily="34" charset="0"/>
              <a:buChar char="•"/>
            </a:pPr>
            <a:r>
              <a:rPr lang="ru-RU" sz="1400" dirty="0" smtClean="0"/>
              <a:t>Распознавание </a:t>
            </a:r>
            <a:r>
              <a:rPr lang="en-US" sz="1400" dirty="0" smtClean="0"/>
              <a:t>8</a:t>
            </a:r>
            <a:r>
              <a:rPr lang="ru-RU" sz="1400" dirty="0" smtClean="0"/>
              <a:t> касаний</a:t>
            </a:r>
          </a:p>
          <a:p>
            <a:pPr marL="344488" lvl="0" indent="-344488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smtClean="0"/>
              <a:t>Размеры: </a:t>
            </a:r>
            <a:r>
              <a:rPr lang="en-US" sz="1400" dirty="0" smtClean="0"/>
              <a:t>65</a:t>
            </a:r>
            <a:r>
              <a:rPr lang="en-US" sz="1400" dirty="0"/>
              <a:t>”</a:t>
            </a:r>
            <a:r>
              <a:rPr lang="ru-RU" sz="1400" dirty="0"/>
              <a:t> и</a:t>
            </a:r>
            <a:r>
              <a:rPr lang="en-US" sz="1400" dirty="0"/>
              <a:t> </a:t>
            </a:r>
            <a:r>
              <a:rPr lang="en-US" sz="1400" dirty="0" smtClean="0"/>
              <a:t>75”</a:t>
            </a:r>
            <a:endParaRPr lang="en-US" sz="1400" dirty="0"/>
          </a:p>
        </p:txBody>
      </p:sp>
      <p:pic>
        <p:nvPicPr>
          <p:cNvPr id="32774" name="Picture 6" descr="https://brandlibrary.smarttech.com/thumbnail/2227ae35-dc33-4cd4-9e04-0054e7126346/av/2048px/eb0e3c44.jpg?t=1498898853348&amp;s=479ba343de549d86042fe158c0a293083c9041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244" y="2963697"/>
            <a:ext cx="2960216" cy="1974441"/>
          </a:xfrm>
          <a:prstGeom prst="rect">
            <a:avLst/>
          </a:prstGeom>
          <a:noFill/>
        </p:spPr>
      </p:pic>
      <p:pic>
        <p:nvPicPr>
          <p:cNvPr id="32776" name="Picture 8" descr="https://brandlibrary.smarttech.com/thumbnail/611d5d19-684f-4b4f-afa7-6734790dc033/av/2048px/05e9c098.jpg?t=1498898909870&amp;s=82fd7d5a3855cced2d642336858c2d9dceb529d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31790"/>
            <a:ext cx="2945358" cy="1964531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6200 серия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213" y="1368003"/>
            <a:ext cx="2667000" cy="26376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123787"/>
            <a:ext cx="1114425" cy="129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2323" name="Text Box 3"/>
          <p:cNvSpPr txBox="1">
            <a:spLocks noChangeArrowheads="1"/>
          </p:cNvSpPr>
          <p:nvPr/>
        </p:nvSpPr>
        <p:spPr bwMode="auto">
          <a:xfrm>
            <a:off x="-3240088" y="431667"/>
            <a:ext cx="8174038" cy="92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3924300" y="1060123"/>
            <a:ext cx="4535488" cy="5253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280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179389" y="988708"/>
            <a:ext cx="5360987" cy="8347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spcAft>
                <a:spcPts val="1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>
                <a:solidFill>
                  <a:srgbClr val="480048"/>
                </a:solidFill>
              </a:rPr>
              <a:t>SMART Board 7000 серии</a:t>
            </a:r>
          </a:p>
          <a:p>
            <a:pPr eaLnBrk="1" hangingPunct="1">
              <a:spcAft>
                <a:spcPts val="10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>
                <a:solidFill>
                  <a:srgbClr val="480048"/>
                </a:solidFill>
              </a:rPr>
              <a:t>c технологией iQ 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5364088" y="411510"/>
            <a:ext cx="3095625" cy="10807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1" hangingPunct="1"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300" b="1" dirty="0">
                <a:solidFill>
                  <a:srgbClr val="282828"/>
                </a:solidFill>
              </a:rPr>
              <a:t>Самый инновационный, флагманский дисплей с превосходными функциями совместной работы</a:t>
            </a:r>
          </a:p>
        </p:txBody>
      </p:sp>
      <p:pic>
        <p:nvPicPr>
          <p:cNvPr id="3123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4" y="3670755"/>
            <a:ext cx="828675" cy="11902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2328" name="Text Box 8"/>
          <p:cNvSpPr txBox="1">
            <a:spLocks noChangeArrowheads="1"/>
          </p:cNvSpPr>
          <p:nvPr/>
        </p:nvSpPr>
        <p:spPr bwMode="auto">
          <a:xfrm>
            <a:off x="1065213" y="3900871"/>
            <a:ext cx="1600200" cy="272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Диагонали 75" и 86"</a:t>
            </a:r>
          </a:p>
        </p:txBody>
      </p:sp>
      <p:sp>
        <p:nvSpPr>
          <p:cNvPr id="312329" name="Text Box 9"/>
          <p:cNvSpPr txBox="1">
            <a:spLocks noChangeArrowheads="1"/>
          </p:cNvSpPr>
          <p:nvPr/>
        </p:nvSpPr>
        <p:spPr bwMode="auto">
          <a:xfrm>
            <a:off x="1065213" y="4175424"/>
            <a:ext cx="2171700" cy="69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Включен 1 год подписки на программное обеспечение SMART Learning Suite</a:t>
            </a:r>
          </a:p>
        </p:txBody>
      </p:sp>
      <p:sp>
        <p:nvSpPr>
          <p:cNvPr id="312330" name="Прямоугольник 10"/>
          <p:cNvSpPr>
            <a:spLocks noChangeArrowheads="1"/>
          </p:cNvSpPr>
          <p:nvPr/>
        </p:nvSpPr>
        <p:spPr bwMode="auto">
          <a:xfrm>
            <a:off x="3419872" y="1923678"/>
            <a:ext cx="5040312" cy="263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Технология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b="1" dirty="0" err="1">
                <a:solidFill>
                  <a:srgbClr val="00BFDD"/>
                </a:solidFill>
              </a:rPr>
              <a:t>HyPr</a:t>
            </a:r>
            <a:r>
              <a:rPr lang="en-US" altLang="ru-RU" sz="1200" b="1" dirty="0">
                <a:solidFill>
                  <a:srgbClr val="00BFDD"/>
                </a:solidFill>
              </a:rPr>
              <a:t> </a:t>
            </a:r>
            <a:r>
              <a:rPr lang="en-US" altLang="ru-RU" sz="1200" b="1" dirty="0" err="1">
                <a:solidFill>
                  <a:srgbClr val="00BFDD"/>
                </a:solidFill>
              </a:rPr>
              <a:t>Touch</a:t>
            </a:r>
            <a:r>
              <a:rPr lang="en-US" altLang="ru-RU" sz="1200" b="1" baseline="11000" dirty="0" err="1">
                <a:solidFill>
                  <a:srgbClr val="00BFDD"/>
                </a:solidFill>
              </a:rPr>
              <a:t>TM</a:t>
            </a:r>
            <a:r>
              <a:rPr lang="en-US" altLang="ru-RU" sz="1200" b="1" dirty="0">
                <a:solidFill>
                  <a:srgbClr val="00BFDD"/>
                </a:solidFill>
              </a:rPr>
              <a:t> 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b="1" dirty="0">
                <a:solidFill>
                  <a:srgbClr val="00BFDD"/>
                </a:solidFill>
              </a:rPr>
              <a:t> Д</a:t>
            </a:r>
            <a:r>
              <a:rPr lang="en-US" altLang="ru-RU" sz="1200" b="1" dirty="0" err="1">
                <a:solidFill>
                  <a:srgbClr val="00BFDD"/>
                </a:solidFill>
              </a:rPr>
              <a:t>ифференциация</a:t>
            </a:r>
            <a:r>
              <a:rPr lang="en-US" altLang="ru-RU" sz="1200" b="1" dirty="0">
                <a:solidFill>
                  <a:srgbClr val="00BFDD"/>
                </a:solidFill>
              </a:rPr>
              <a:t> </a:t>
            </a:r>
            <a:r>
              <a:rPr lang="en-US" altLang="ru-RU" sz="1200" b="1" dirty="0" err="1">
                <a:solidFill>
                  <a:srgbClr val="00BFDD"/>
                </a:solidFill>
              </a:rPr>
              <a:t>инструмент</a:t>
            </a:r>
            <a:r>
              <a:rPr lang="ru-RU" altLang="ru-RU" sz="1200" b="1" dirty="0" err="1">
                <a:solidFill>
                  <a:srgbClr val="00BFDD"/>
                </a:solidFill>
              </a:rPr>
              <a:t>ов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дает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возможность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ru-RU" altLang="ru-RU" sz="1200" dirty="0">
                <a:solidFill>
                  <a:srgbClr val="282828"/>
                </a:solidFill>
              </a:rPr>
              <a:t>   </a:t>
            </a:r>
            <a:r>
              <a:rPr lang="en-US" altLang="ru-RU" sz="1200" dirty="0" err="1">
                <a:solidFill>
                  <a:srgbClr val="282828"/>
                </a:solidFill>
              </a:rPr>
              <a:t>одновременной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работы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нескольким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ru-RU" altLang="ru-RU" sz="1200" dirty="0">
                <a:solidFill>
                  <a:srgbClr val="282828"/>
                </a:solidFill>
              </a:rPr>
              <a:t>пользователям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Поддержка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b="1" dirty="0">
                <a:solidFill>
                  <a:srgbClr val="00BFDD"/>
                </a:solidFill>
              </a:rPr>
              <a:t>Object awareness</a:t>
            </a:r>
            <a:r>
              <a:rPr lang="en-US" altLang="ru-RU" sz="1200" dirty="0">
                <a:solidFill>
                  <a:srgbClr val="00BFDD"/>
                </a:solidFill>
              </a:rPr>
              <a:t>™</a:t>
            </a:r>
            <a:r>
              <a:rPr lang="ru-RU" altLang="ru-RU" sz="1200" dirty="0">
                <a:solidFill>
                  <a:srgbClr val="00BFDD"/>
                </a:solidFill>
              </a:rPr>
              <a:t> </a:t>
            </a:r>
            <a:r>
              <a:rPr lang="ru-RU" altLang="ru-RU" sz="1200" dirty="0">
                <a:solidFill>
                  <a:srgbClr val="282828"/>
                </a:solidFill>
              </a:rPr>
              <a:t>и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b="1" dirty="0">
                <a:solidFill>
                  <a:srgbClr val="00BFDD"/>
                </a:solidFill>
              </a:rPr>
              <a:t>Pen ID</a:t>
            </a:r>
            <a:r>
              <a:rPr lang="en-US" altLang="ru-RU" sz="1200" dirty="0">
                <a:solidFill>
                  <a:srgbClr val="00BFDD"/>
                </a:solidFill>
              </a:rPr>
              <a:t>™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>
                <a:solidFill>
                  <a:srgbClr val="282828"/>
                </a:solidFill>
              </a:rPr>
              <a:t>16 </a:t>
            </a:r>
            <a:r>
              <a:rPr lang="en-US" altLang="ru-RU" sz="1200" dirty="0" err="1">
                <a:solidFill>
                  <a:srgbClr val="282828"/>
                </a:solidFill>
              </a:rPr>
              <a:t>одновременных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касаний</a:t>
            </a:r>
            <a:r>
              <a:rPr lang="en-US" altLang="ru-RU" sz="1200" dirty="0">
                <a:solidFill>
                  <a:srgbClr val="282828"/>
                </a:solidFill>
              </a:rPr>
              <a:t>: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200" dirty="0">
                <a:solidFill>
                  <a:srgbClr val="282828"/>
                </a:solidFill>
              </a:rPr>
              <a:t>          10 </a:t>
            </a:r>
            <a:r>
              <a:rPr lang="en-US" altLang="ru-RU" sz="1200" dirty="0" err="1">
                <a:solidFill>
                  <a:srgbClr val="282828"/>
                </a:solidFill>
              </a:rPr>
              <a:t>касаний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пальц</a:t>
            </a:r>
            <a:r>
              <a:rPr lang="ru-RU" altLang="ru-RU" sz="1200" dirty="0">
                <a:solidFill>
                  <a:srgbClr val="282828"/>
                </a:solidFill>
              </a:rPr>
              <a:t>ем</a:t>
            </a:r>
            <a:r>
              <a:rPr lang="en-US" altLang="ru-RU" sz="1200" dirty="0">
                <a:solidFill>
                  <a:srgbClr val="282828"/>
                </a:solidFill>
              </a:rPr>
              <a:t>, 4 </a:t>
            </a:r>
            <a:r>
              <a:rPr lang="en-US" altLang="ru-RU" sz="1200" dirty="0" err="1">
                <a:solidFill>
                  <a:srgbClr val="282828"/>
                </a:solidFill>
              </a:rPr>
              <a:t>стилус</a:t>
            </a:r>
            <a:r>
              <a:rPr lang="ru-RU" altLang="ru-RU" sz="1200" dirty="0" err="1">
                <a:solidFill>
                  <a:srgbClr val="282828"/>
                </a:solidFill>
              </a:rPr>
              <a:t>ом</a:t>
            </a:r>
            <a:r>
              <a:rPr lang="en-US" altLang="ru-RU" sz="1200" dirty="0">
                <a:solidFill>
                  <a:srgbClr val="282828"/>
                </a:solidFill>
              </a:rPr>
              <a:t> &amp; 2 </a:t>
            </a:r>
            <a:r>
              <a:rPr lang="en-US" altLang="ru-RU" sz="1200" dirty="0" err="1">
                <a:solidFill>
                  <a:srgbClr val="282828"/>
                </a:solidFill>
              </a:rPr>
              <a:t>ластик</a:t>
            </a:r>
            <a:r>
              <a:rPr lang="ru-RU" altLang="ru-RU" sz="1200" dirty="0" err="1">
                <a:solidFill>
                  <a:srgbClr val="282828"/>
                </a:solidFill>
              </a:rPr>
              <a:t>ом</a:t>
            </a:r>
            <a:r>
              <a:rPr lang="en-US" altLang="ru-RU" sz="1200" dirty="0">
                <a:solidFill>
                  <a:srgbClr val="282828"/>
                </a:solidFill>
              </a:rPr>
              <a:t> – </a:t>
            </a:r>
            <a:r>
              <a:rPr lang="en-US" altLang="ru-RU" sz="1200" dirty="0" err="1">
                <a:solidFill>
                  <a:srgbClr val="282828"/>
                </a:solidFill>
              </a:rPr>
              <a:t>на</a:t>
            </a:r>
            <a:r>
              <a:rPr lang="en-US" altLang="ru-RU" sz="1200" dirty="0">
                <a:solidFill>
                  <a:srgbClr val="282828"/>
                </a:solidFill>
              </a:rPr>
              <a:t> Win &amp; Mac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chemeClr val="tx1"/>
                </a:solidFill>
              </a:rPr>
              <a:t>Использование технологий </a:t>
            </a:r>
            <a:r>
              <a:rPr lang="en-US" altLang="ru-RU" sz="1200" b="1" dirty="0" err="1">
                <a:solidFill>
                  <a:srgbClr val="00BFDD"/>
                </a:solidFill>
              </a:rPr>
              <a:t>Silktouch</a:t>
            </a:r>
            <a:r>
              <a:rPr lang="en-US" altLang="ru-RU" sz="1200" baseline="11000" dirty="0">
                <a:solidFill>
                  <a:srgbClr val="00BFDD"/>
                </a:solidFill>
              </a:rPr>
              <a:t>™</a:t>
            </a:r>
            <a:r>
              <a:rPr lang="en-US" altLang="ru-RU" sz="1200" baseline="11000" dirty="0">
                <a:solidFill>
                  <a:srgbClr val="282828"/>
                </a:solidFill>
              </a:rPr>
              <a:t> </a:t>
            </a:r>
            <a:r>
              <a:rPr lang="en-US" altLang="ru-RU" sz="1200" dirty="0">
                <a:solidFill>
                  <a:srgbClr val="282828"/>
                </a:solidFill>
              </a:rPr>
              <a:t>и </a:t>
            </a:r>
            <a:r>
              <a:rPr lang="en-US" altLang="ru-RU" sz="1200" b="1" dirty="0">
                <a:solidFill>
                  <a:srgbClr val="00BFDD"/>
                </a:solidFill>
              </a:rPr>
              <a:t>SMART ink</a:t>
            </a:r>
            <a:r>
              <a:rPr lang="en-US" altLang="ru-RU" sz="1200" baseline="11000" dirty="0">
                <a:solidFill>
                  <a:srgbClr val="00BFDD"/>
                </a:solidFill>
              </a:rPr>
              <a:t>™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200" dirty="0" err="1">
                <a:solidFill>
                  <a:srgbClr val="282828"/>
                </a:solidFill>
              </a:rPr>
              <a:t>Надежная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панель</a:t>
            </a:r>
            <a:r>
              <a:rPr lang="en-US" altLang="ru-RU" sz="1200" dirty="0">
                <a:solidFill>
                  <a:srgbClr val="282828"/>
                </a:solidFill>
              </a:rPr>
              <a:t>, </a:t>
            </a:r>
            <a:r>
              <a:rPr lang="en-US" altLang="ru-RU" sz="1200" dirty="0" err="1">
                <a:solidFill>
                  <a:srgbClr val="282828"/>
                </a:solidFill>
              </a:rPr>
              <a:t>рассчитанная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на</a:t>
            </a:r>
            <a:r>
              <a:rPr lang="en-US" altLang="ru-RU" sz="1200" dirty="0">
                <a:solidFill>
                  <a:srgbClr val="282828"/>
                </a:solidFill>
              </a:rPr>
              <a:t> 50 000 </a:t>
            </a:r>
            <a:r>
              <a:rPr lang="en-US" altLang="ru-RU" sz="1200" dirty="0" err="1">
                <a:solidFill>
                  <a:srgbClr val="282828"/>
                </a:solidFill>
              </a:rPr>
              <a:t>часов</a:t>
            </a:r>
            <a:r>
              <a:rPr lang="ru-RU" altLang="ru-RU" sz="1200" dirty="0">
                <a:solidFill>
                  <a:srgbClr val="282828"/>
                </a:solidFill>
              </a:rPr>
              <a:t> работы</a:t>
            </a:r>
            <a:endParaRPr lang="en-US" altLang="ru-RU" sz="1200" dirty="0">
              <a:solidFill>
                <a:srgbClr val="282828"/>
              </a:solidFill>
            </a:endParaRP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282828"/>
                </a:solidFill>
              </a:rPr>
              <a:t>2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камеры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обнаружения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присутствия</a:t>
            </a:r>
            <a:endParaRPr lang="en-US" altLang="ru-RU" sz="1200" dirty="0">
              <a:solidFill>
                <a:srgbClr val="282828"/>
              </a:solidFill>
            </a:endParaRP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itchFamily="18" charset="2"/>
              <a:buChar char="·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200" dirty="0" err="1">
                <a:solidFill>
                  <a:srgbClr val="282828"/>
                </a:solidFill>
              </a:rPr>
              <a:t>Предварительный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просмотр</a:t>
            </a:r>
            <a:r>
              <a:rPr lang="en-US" altLang="ru-RU" sz="1200" dirty="0">
                <a:solidFill>
                  <a:srgbClr val="282828"/>
                </a:solidFill>
              </a:rPr>
              <a:t> и </a:t>
            </a:r>
            <a:r>
              <a:rPr lang="en-US" altLang="ru-RU" sz="1200" dirty="0" err="1">
                <a:solidFill>
                  <a:srgbClr val="282828"/>
                </a:solidFill>
              </a:rPr>
              <a:t>переключение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источника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входа</a:t>
            </a:r>
            <a:r>
              <a:rPr lang="en-US" altLang="ru-RU" sz="1200" dirty="0">
                <a:solidFill>
                  <a:srgbClr val="282828"/>
                </a:solidFill>
              </a:rPr>
              <a:t> (HDMI 1 и 2, </a:t>
            </a:r>
            <a:r>
              <a:rPr lang="en-US" altLang="ru-RU" sz="1200" dirty="0" err="1">
                <a:solidFill>
                  <a:srgbClr val="282828"/>
                </a:solidFill>
              </a:rPr>
              <a:t>DisplayPort</a:t>
            </a:r>
            <a:r>
              <a:rPr lang="en-US" altLang="ru-RU" sz="1200" dirty="0">
                <a:solidFill>
                  <a:srgbClr val="282828"/>
                </a:solidFill>
              </a:rPr>
              <a:t>, VGA) с </a:t>
            </a:r>
            <a:r>
              <a:rPr lang="en-US" altLang="ru-RU" sz="1200" dirty="0" err="1">
                <a:solidFill>
                  <a:srgbClr val="282828"/>
                </a:solidFill>
              </a:rPr>
              <a:t>помощью</a:t>
            </a:r>
            <a:r>
              <a:rPr lang="en-US" altLang="ru-RU" sz="1200" dirty="0">
                <a:solidFill>
                  <a:srgbClr val="282828"/>
                </a:solidFill>
              </a:rPr>
              <a:t> </a:t>
            </a:r>
            <a:r>
              <a:rPr lang="en-US" altLang="ru-RU" sz="1200" dirty="0" err="1">
                <a:solidFill>
                  <a:srgbClr val="282828"/>
                </a:solidFill>
              </a:rPr>
              <a:t>сенсорного</a:t>
            </a:r>
            <a:r>
              <a:rPr lang="en-US" altLang="ru-RU" sz="1200" dirty="0">
                <a:solidFill>
                  <a:srgbClr val="282828"/>
                </a:solidFill>
              </a:rPr>
              <a:t> экрана</a:t>
            </a:r>
            <a:r>
              <a:rPr lang="en-US" altLang="ru-RU" sz="1200" dirty="0">
                <a:solidFill>
                  <a:srgbClr val="FFFFFF"/>
                </a:solidFill>
              </a:rPr>
              <a:t>0</a:t>
            </a:r>
          </a:p>
        </p:txBody>
      </p:sp>
      <p:pic>
        <p:nvPicPr>
          <p:cNvPr id="12" name="Picture 6" descr="C:\Users\adm\AppData\Local\Microsoft\Windows\INetCache\IE\Z2O0SZSX\1381070386[1]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1347614"/>
            <a:ext cx="920409" cy="85354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5429250" y="195263"/>
            <a:ext cx="3103563" cy="647700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rgbClr val="0084C2"/>
                </a:solidFill>
              </a:rPr>
              <a:t>О ГК </a:t>
            </a:r>
            <a:r>
              <a:rPr lang="en-US" dirty="0" smtClean="0">
                <a:solidFill>
                  <a:srgbClr val="0084C2"/>
                </a:solidFill>
              </a:rPr>
              <a:t>DIGIS</a:t>
            </a:r>
            <a:endParaRPr lang="ru-RU" dirty="0" smtClean="0">
              <a:solidFill>
                <a:srgbClr val="0084C2"/>
              </a:solidFill>
            </a:endParaRPr>
          </a:p>
        </p:txBody>
      </p:sp>
      <p:sp>
        <p:nvSpPr>
          <p:cNvPr id="12" name="Стрелка углом 11"/>
          <p:cNvSpPr/>
          <p:nvPr/>
        </p:nvSpPr>
        <p:spPr>
          <a:xfrm rot="5400000">
            <a:off x="6290321" y="1225861"/>
            <a:ext cx="1364943" cy="1898345"/>
          </a:xfrm>
          <a:prstGeom prst="bentArrow">
            <a:avLst>
              <a:gd name="adj1" fmla="val 26675"/>
              <a:gd name="adj2" fmla="val 25867"/>
              <a:gd name="adj3" fmla="val 50000"/>
              <a:gd name="adj4" fmla="val 67058"/>
            </a:avLst>
          </a:prstGeom>
          <a:solidFill>
            <a:srgbClr val="0094C8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/>
          </a:p>
        </p:txBody>
      </p:sp>
      <p:sp>
        <p:nvSpPr>
          <p:cNvPr id="13" name="Стрелка углом 12"/>
          <p:cNvSpPr/>
          <p:nvPr/>
        </p:nvSpPr>
        <p:spPr>
          <a:xfrm rot="10800000">
            <a:off x="6000759" y="2992758"/>
            <a:ext cx="1785951" cy="1428760"/>
          </a:xfrm>
          <a:prstGeom prst="bentArrow">
            <a:avLst>
              <a:gd name="adj1" fmla="val 27233"/>
              <a:gd name="adj2" fmla="val 22939"/>
              <a:gd name="adj3" fmla="val 50000"/>
              <a:gd name="adj4" fmla="val 44011"/>
            </a:avLst>
          </a:pr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j-lt"/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16200000">
            <a:off x="4288629" y="2676945"/>
            <a:ext cx="1214446" cy="1985024"/>
          </a:xfrm>
          <a:prstGeom prst="bentArrow">
            <a:avLst>
              <a:gd name="adj1" fmla="val 29770"/>
              <a:gd name="adj2" fmla="val 30704"/>
              <a:gd name="adj3" fmla="val 50000"/>
              <a:gd name="adj4" fmla="val 4935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j-lt"/>
            </a:endParaRPr>
          </a:p>
        </p:txBody>
      </p:sp>
      <p:sp>
        <p:nvSpPr>
          <p:cNvPr id="23" name="Стрелка углом 22"/>
          <p:cNvSpPr/>
          <p:nvPr/>
        </p:nvSpPr>
        <p:spPr>
          <a:xfrm>
            <a:off x="4071934" y="1285866"/>
            <a:ext cx="1785950" cy="1571636"/>
          </a:xfrm>
          <a:prstGeom prst="bentArrow">
            <a:avLst>
              <a:gd name="adj1" fmla="val 24775"/>
              <a:gd name="adj2" fmla="val 25251"/>
              <a:gd name="adj3" fmla="val 50000"/>
              <a:gd name="adj4" fmla="val 46652"/>
            </a:avLst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3" y="3870325"/>
            <a:ext cx="990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  <a:cs typeface="+mn-cs"/>
              </a:rPr>
              <a:t>научим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3300" y="1462088"/>
            <a:ext cx="12255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  <a:cs typeface="+mn-cs"/>
              </a:rPr>
              <a:t>доставим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7763" y="3865563"/>
            <a:ext cx="133826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  <a:cs typeface="+mn-cs"/>
              </a:rPr>
              <a:t>установим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0088" y="1473200"/>
            <a:ext cx="1127125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1"/>
                </a:solidFill>
                <a:latin typeface="+mj-lt"/>
                <a:cs typeface="+mn-cs"/>
              </a:rPr>
              <a:t>закажем</a:t>
            </a:r>
            <a:endParaRPr lang="en-US" sz="20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85786" y="1857370"/>
            <a:ext cx="2357454" cy="64294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94C8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Дистрибуция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785786" y="1142990"/>
            <a:ext cx="2357454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2D05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j-lt"/>
              </a:rPr>
              <a:t>Логистика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785786" y="2643188"/>
            <a:ext cx="2357454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7030A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j-lt"/>
              </a:rPr>
              <a:t>Интеграция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793406" y="3357568"/>
            <a:ext cx="2357454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j-lt"/>
              </a:rPr>
              <a:t>Учебный центр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793406" y="4071948"/>
            <a:ext cx="2357454" cy="64294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0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j-lt"/>
              </a:rPr>
              <a:t>Сервисный центр</a:t>
            </a:r>
          </a:p>
        </p:txBody>
      </p:sp>
      <p:pic>
        <p:nvPicPr>
          <p:cNvPr id="35" name="Рисунок 34" descr="russian_map_s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79342" y="2214560"/>
            <a:ext cx="2250296" cy="128588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MART_Blk_Inspired_Stacked_white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54129" y="1281079"/>
            <a:ext cx="835742" cy="234456"/>
          </a:xfrm>
          <a:prstGeom prst="rect">
            <a:avLst/>
          </a:prstGeom>
        </p:spPr>
      </p:pic>
      <p:pic>
        <p:nvPicPr>
          <p:cNvPr id="21" name="Picture 20" descr="89934_d8_Pitch deck-3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200" y="4791600"/>
            <a:ext cx="1648731" cy="19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74434" y="996030"/>
            <a:ext cx="7542761" cy="3812925"/>
            <a:chOff x="1572750" y="1463342"/>
            <a:chExt cx="10057012" cy="5083900"/>
          </a:xfrm>
        </p:grpSpPr>
        <p:grpSp>
          <p:nvGrpSpPr>
            <p:cNvPr id="3" name="Group 27"/>
            <p:cNvGrpSpPr/>
            <p:nvPr/>
          </p:nvGrpSpPr>
          <p:grpSpPr>
            <a:xfrm>
              <a:off x="3364992" y="1463342"/>
              <a:ext cx="6179058" cy="3868190"/>
              <a:chOff x="760650" y="178025"/>
              <a:chExt cx="10446819" cy="6539878"/>
            </a:xfrm>
          </p:grpSpPr>
          <p:pic>
            <p:nvPicPr>
              <p:cNvPr id="24" name="Picture 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1665" t="14337" r="10931" b="12979"/>
              <a:stretch/>
            </p:blipFill>
            <p:spPr>
              <a:xfrm>
                <a:off x="760650" y="178025"/>
                <a:ext cx="10446819" cy="6539878"/>
              </a:xfrm>
              <a:prstGeom prst="rect">
                <a:avLst/>
              </a:prstGeom>
            </p:spPr>
          </p:pic>
          <p:pic>
            <p:nvPicPr>
              <p:cNvPr id="25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073" t="79679" r="937" b="1758"/>
              <a:stretch/>
            </p:blipFill>
            <p:spPr>
              <a:xfrm>
                <a:off x="1128208" y="5023130"/>
                <a:ext cx="9646920" cy="1027405"/>
              </a:xfrm>
              <a:prstGeom prst="rect">
                <a:avLst/>
              </a:prstGeom>
            </p:spPr>
          </p:pic>
        </p:grpSp>
        <p:sp>
          <p:nvSpPr>
            <p:cNvPr id="10" name="Content Placeholder 10"/>
            <p:cNvSpPr txBox="1">
              <a:spLocks/>
            </p:cNvSpPr>
            <p:nvPr/>
          </p:nvSpPr>
          <p:spPr>
            <a:xfrm>
              <a:off x="1572750" y="5705785"/>
              <a:ext cx="1326112" cy="5661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kapp iQ</a:t>
              </a:r>
            </a:p>
            <a:p>
              <a:pPr marL="0" indent="0" algn="ctr">
                <a:buNone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Whiteboard</a:t>
              </a:r>
            </a:p>
          </p:txBody>
        </p:sp>
        <p:sp>
          <p:nvSpPr>
            <p:cNvPr id="11" name="Content Placeholder 10"/>
            <p:cNvSpPr txBox="1">
              <a:spLocks/>
            </p:cNvSpPr>
            <p:nvPr/>
          </p:nvSpPr>
          <p:spPr>
            <a:xfrm>
              <a:off x="4959334" y="5704357"/>
              <a:ext cx="1175817" cy="5661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Notebook</a:t>
              </a:r>
            </a:p>
            <a:p>
              <a:pPr marL="0" indent="0" algn="ctr">
                <a:buNone/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viewer</a:t>
              </a:r>
            </a:p>
          </p:txBody>
        </p:sp>
        <p:sp>
          <p:nvSpPr>
            <p:cNvPr id="12" name="Content Placeholder 10"/>
            <p:cNvSpPr txBox="1">
              <a:spLocks/>
            </p:cNvSpPr>
            <p:nvPr/>
          </p:nvSpPr>
          <p:spPr>
            <a:xfrm>
              <a:off x="8088389" y="5703075"/>
              <a:ext cx="1659848" cy="84416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Беспроводная раздача экрана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cxnSp>
          <p:nvCxnSpPr>
            <p:cNvPr id="13" name="Straight Arrow Connector 20"/>
            <p:cNvCxnSpPr>
              <a:stCxn id="10" idx="0"/>
            </p:cNvCxnSpPr>
            <p:nvPr/>
          </p:nvCxnSpPr>
          <p:spPr>
            <a:xfrm flipV="1">
              <a:off x="2235806" y="4821433"/>
              <a:ext cx="2650239" cy="884352"/>
            </a:xfrm>
            <a:prstGeom prst="straightConnector1">
              <a:avLst/>
            </a:prstGeom>
            <a:ln w="2222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22"/>
            <p:cNvCxnSpPr/>
            <p:nvPr/>
          </p:nvCxnSpPr>
          <p:spPr>
            <a:xfrm flipV="1">
              <a:off x="5425917" y="4857341"/>
              <a:ext cx="709235" cy="847016"/>
            </a:xfrm>
            <a:prstGeom prst="straightConnector1">
              <a:avLst/>
            </a:prstGeom>
            <a:ln w="2222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24"/>
            <p:cNvCxnSpPr/>
            <p:nvPr/>
          </p:nvCxnSpPr>
          <p:spPr>
            <a:xfrm flipV="1">
              <a:off x="6362338" y="4857343"/>
              <a:ext cx="252972" cy="837460"/>
            </a:xfrm>
            <a:prstGeom prst="straightConnector1">
              <a:avLst/>
            </a:prstGeom>
            <a:ln w="2222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6"/>
            <p:cNvCxnSpPr/>
            <p:nvPr/>
          </p:nvCxnSpPr>
          <p:spPr>
            <a:xfrm flipH="1" flipV="1">
              <a:off x="7504177" y="4857342"/>
              <a:ext cx="1389162" cy="837461"/>
            </a:xfrm>
            <a:prstGeom prst="straightConnector1">
              <a:avLst/>
            </a:prstGeom>
            <a:ln w="2222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0"/>
            <p:cNvCxnSpPr>
              <a:stCxn id="20" idx="0"/>
            </p:cNvCxnSpPr>
            <p:nvPr/>
          </p:nvCxnSpPr>
          <p:spPr>
            <a:xfrm flipH="1" flipV="1">
              <a:off x="8088388" y="4936799"/>
              <a:ext cx="2750807" cy="837459"/>
            </a:xfrm>
            <a:prstGeom prst="straightConnector1">
              <a:avLst/>
            </a:prstGeom>
            <a:ln w="22225"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ontent Placeholder 10"/>
            <p:cNvSpPr txBox="1">
              <a:spLocks/>
            </p:cNvSpPr>
            <p:nvPr/>
          </p:nvSpPr>
          <p:spPr>
            <a:xfrm>
              <a:off x="6121414" y="5713261"/>
              <a:ext cx="987790" cy="5661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Браузер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20" name="Content Placeholder 10"/>
            <p:cNvSpPr txBox="1">
              <a:spLocks/>
            </p:cNvSpPr>
            <p:nvPr/>
          </p:nvSpPr>
          <p:spPr>
            <a:xfrm>
              <a:off x="10048628" y="5774258"/>
              <a:ext cx="1581134" cy="566135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457189" indent="-457189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990575" indent="-380990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523962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•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3pPr>
              <a:lvl4pPr marL="2133547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–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4pPr>
              <a:lvl5pPr marL="2743131" indent="-304792" algn="l" defTabSz="609585" rtl="0" eaLnBrk="1" latinLnBrk="0" hangingPunct="1">
                <a:spcBef>
                  <a:spcPct val="20000"/>
                </a:spcBef>
                <a:buClr>
                  <a:srgbClr val="5A2C81"/>
                </a:buClr>
                <a:buFont typeface="Arial"/>
                <a:buChar char="»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ea typeface="+mn-ea"/>
                  <a:cs typeface="Arial"/>
                </a:defRPr>
              </a:lvl5pPr>
              <a:lvl6pPr marL="335271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609585" rtl="0" eaLnBrk="1" latinLnBrk="0" hangingPunct="1">
                <a:spcBef>
                  <a:spcPct val="20000"/>
                </a:spcBef>
                <a:buFont typeface="Arial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Настройки</a:t>
              </a:r>
              <a:endPara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27" name="Straight Arrow Connector 20"/>
          <p:cNvCxnSpPr/>
          <p:nvPr/>
        </p:nvCxnSpPr>
        <p:spPr>
          <a:xfrm flipV="1">
            <a:off x="2472200" y="3514599"/>
            <a:ext cx="1382642" cy="662192"/>
          </a:xfrm>
          <a:prstGeom prst="straightConnector1">
            <a:avLst/>
          </a:prstGeom>
          <a:ln w="222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10"/>
          <p:cNvSpPr txBox="1">
            <a:spLocks/>
          </p:cNvSpPr>
          <p:nvPr/>
        </p:nvSpPr>
        <p:spPr>
          <a:xfrm>
            <a:off x="2008469" y="4177885"/>
            <a:ext cx="903665" cy="424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»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SMART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amp</a:t>
            </a:r>
          </a:p>
        </p:txBody>
      </p:sp>
      <p:cxnSp>
        <p:nvCxnSpPr>
          <p:cNvPr id="29" name="Straight Arrow Connector 20"/>
          <p:cNvCxnSpPr/>
          <p:nvPr/>
        </p:nvCxnSpPr>
        <p:spPr>
          <a:xfrm flipV="1">
            <a:off x="3231916" y="3541530"/>
            <a:ext cx="914345" cy="635261"/>
          </a:xfrm>
          <a:prstGeom prst="straightConnector1">
            <a:avLst/>
          </a:prstGeom>
          <a:ln w="222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0"/>
          <p:cNvSpPr txBox="1">
            <a:spLocks/>
          </p:cNvSpPr>
          <p:nvPr/>
        </p:nvSpPr>
        <p:spPr>
          <a:xfrm>
            <a:off x="2720253" y="4172003"/>
            <a:ext cx="907612" cy="424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»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SMART</a:t>
            </a:r>
          </a:p>
          <a:p>
            <a:pPr marL="0" indent="0" algn="ctr">
              <a:buNone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Lab</a:t>
            </a:r>
          </a:p>
        </p:txBody>
      </p:sp>
      <p:sp>
        <p:nvSpPr>
          <p:cNvPr id="39" name="Content Placeholder 10"/>
          <p:cNvSpPr txBox="1">
            <a:spLocks/>
          </p:cNvSpPr>
          <p:nvPr/>
        </p:nvSpPr>
        <p:spPr>
          <a:xfrm>
            <a:off x="5043148" y="4183468"/>
            <a:ext cx="832851" cy="4246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•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–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Clr>
                <a:srgbClr val="5A2C81"/>
              </a:buClr>
              <a:buFont typeface="Arial"/>
              <a:buChar char="»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Гостевой</a:t>
            </a:r>
          </a:p>
          <a:p>
            <a:pPr marL="0" indent="0" algn="ctr">
              <a:buNone/>
            </a:pP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ПК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40" name="Straight Arrow Connector 24"/>
          <p:cNvCxnSpPr/>
          <p:nvPr/>
        </p:nvCxnSpPr>
        <p:spPr>
          <a:xfrm flipH="1" flipV="1">
            <a:off x="5103050" y="3541530"/>
            <a:ext cx="319955" cy="636334"/>
          </a:xfrm>
          <a:prstGeom prst="straightConnector1">
            <a:avLst/>
          </a:prstGeom>
          <a:ln w="22225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Технология </a:t>
            </a:r>
            <a:r>
              <a:rPr lang="en-US" dirty="0" err="1" smtClean="0"/>
              <a:t>iQ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06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0498" y="1065857"/>
            <a:ext cx="5528964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500" dirty="0" smtClean="0"/>
              <a:t>Технология</a:t>
            </a:r>
            <a:r>
              <a:rPr lang="ru-RU" sz="1500" dirty="0" smtClean="0">
                <a:solidFill>
                  <a:srgbClr val="5F6062"/>
                </a:solidFill>
              </a:rPr>
              <a:t> </a:t>
            </a:r>
            <a:r>
              <a:rPr lang="en-US" sz="1500" b="1" dirty="0" err="1" smtClean="0">
                <a:solidFill>
                  <a:srgbClr val="5A2D81"/>
                </a:solidFill>
              </a:rPr>
              <a:t>Silktouch</a:t>
            </a:r>
            <a:r>
              <a:rPr lang="ru-RU" sz="15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500" dirty="0">
                <a:solidFill>
                  <a:srgbClr val="5A2D81"/>
                </a:solidFill>
              </a:rPr>
              <a:t> </a:t>
            </a:r>
            <a:endParaRPr lang="ru-RU" sz="1500" dirty="0" smtClean="0">
              <a:solidFill>
                <a:srgbClr val="5A2D81"/>
              </a:solidFill>
            </a:endParaRPr>
          </a:p>
          <a:p>
            <a:r>
              <a:rPr lang="ru-RU" sz="1500" dirty="0" smtClean="0"/>
              <a:t>На экран панели нанесено специальное покрытие, которое было разработано в собственном НИИ </a:t>
            </a:r>
            <a:r>
              <a:rPr lang="en-US" sz="1500" dirty="0" smtClean="0"/>
              <a:t>SMART Technologies</a:t>
            </a:r>
            <a:r>
              <a:rPr lang="ru-RU" sz="1500" dirty="0" smtClean="0"/>
              <a:t>. Палец скользит без усилий, и пользователь может работать с панелью часы напролет, не боясь неприятных ощущений</a:t>
            </a:r>
            <a:endParaRPr lang="ru-RU" sz="1500" dirty="0"/>
          </a:p>
        </p:txBody>
      </p:sp>
      <p:pic>
        <p:nvPicPr>
          <p:cNvPr id="8" name="Picture 20" descr="89934_d8_Pitch deck-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200" y="4791600"/>
            <a:ext cx="1648731" cy="19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2787774"/>
            <a:ext cx="3793948" cy="14542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 smtClean="0">
                <a:solidFill>
                  <a:srgbClr val="5A2D81"/>
                </a:solidFill>
              </a:rPr>
              <a:t>SMART Ink</a:t>
            </a:r>
            <a:r>
              <a:rPr lang="ru-RU" sz="15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500" dirty="0" smtClean="0">
                <a:solidFill>
                  <a:srgbClr val="5A2D81"/>
                </a:solidFill>
              </a:rPr>
              <a:t> </a:t>
            </a:r>
          </a:p>
          <a:p>
            <a:r>
              <a:rPr lang="ru-RU" sz="1500" dirty="0" smtClean="0"/>
              <a:t>Цифровые чернила, для использования которых нужно просто взять </a:t>
            </a:r>
            <a:r>
              <a:rPr lang="ru-RU" sz="1500" dirty="0" err="1" smtClean="0"/>
              <a:t>стилус</a:t>
            </a:r>
            <a:r>
              <a:rPr lang="ru-RU" sz="1500" dirty="0" smtClean="0"/>
              <a:t> и написать или выделить необходимый текст. Заметки интегрируются в файлы пакета </a:t>
            </a:r>
            <a:r>
              <a:rPr lang="en-US" sz="1500" dirty="0" smtClean="0"/>
              <a:t>Microsoft Office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30724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30" y="2780863"/>
            <a:ext cx="2291771" cy="1375063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30726" name="Picture 6" descr="Картинки по запросу smart ink"/>
          <p:cNvPicPr>
            <a:picLocks noChangeAspect="1" noChangeArrowheads="1"/>
          </p:cNvPicPr>
          <p:nvPr/>
        </p:nvPicPr>
        <p:blipFill>
          <a:blip r:embed="rId4" cstate="print"/>
          <a:srcRect l="34083" t="16206" r="32542" b="18687"/>
          <a:stretch>
            <a:fillRect/>
          </a:stretch>
        </p:blipFill>
        <p:spPr bwMode="auto">
          <a:xfrm>
            <a:off x="7164288" y="2859782"/>
            <a:ext cx="1284345" cy="1879119"/>
          </a:xfrm>
          <a:prstGeom prst="rect">
            <a:avLst/>
          </a:prstGeom>
          <a:noFill/>
        </p:spPr>
      </p:pic>
      <p:pic>
        <p:nvPicPr>
          <p:cNvPr id="30722" name="Picture 2" descr="Картинки по запросу smart ink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60"/>
          <a:stretch>
            <a:fillRect/>
          </a:stretch>
        </p:blipFill>
        <p:spPr bwMode="auto">
          <a:xfrm>
            <a:off x="2195736" y="3939902"/>
            <a:ext cx="716861" cy="717825"/>
          </a:xfrm>
          <a:prstGeom prst="rect">
            <a:avLst/>
          </a:prstGeom>
          <a:noFill/>
        </p:spPr>
      </p:pic>
      <p:pic>
        <p:nvPicPr>
          <p:cNvPr id="30728" name="Picture 8" descr="Картинки по запросу smart silktouch"/>
          <p:cNvPicPr>
            <a:picLocks noChangeAspect="1" noChangeArrowheads="1"/>
          </p:cNvPicPr>
          <p:nvPr/>
        </p:nvPicPr>
        <p:blipFill>
          <a:blip r:embed="rId6" cstate="print"/>
          <a:srcRect t="10614" b="10630"/>
          <a:stretch>
            <a:fillRect/>
          </a:stretch>
        </p:blipFill>
        <p:spPr bwMode="auto">
          <a:xfrm>
            <a:off x="5859463" y="535801"/>
            <a:ext cx="2528962" cy="149377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15816" y="1203598"/>
            <a:ext cx="4932556" cy="12234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 smtClean="0">
                <a:solidFill>
                  <a:srgbClr val="5A2D81"/>
                </a:solidFill>
              </a:rPr>
              <a:t>Pen ID</a:t>
            </a:r>
            <a:r>
              <a:rPr lang="ru-RU" sz="15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500" dirty="0" smtClean="0">
                <a:solidFill>
                  <a:srgbClr val="5A2D81"/>
                </a:solidFill>
              </a:rPr>
              <a:t> </a:t>
            </a:r>
          </a:p>
          <a:p>
            <a:r>
              <a:rPr lang="ru-RU" sz="1500" dirty="0" smtClean="0"/>
              <a:t>Эта технология позволяет учащимся работать разными цветами без включения каких-то специальных режим. Просто возьмите </a:t>
            </a:r>
            <a:r>
              <a:rPr lang="ru-RU" sz="1500" dirty="0" err="1" smtClean="0"/>
              <a:t>стилус</a:t>
            </a:r>
            <a:r>
              <a:rPr lang="ru-RU" sz="1500" dirty="0" smtClean="0"/>
              <a:t> соответствующего цвета и работайте.</a:t>
            </a:r>
            <a:endParaRPr lang="ru-RU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703858" y="2836089"/>
            <a:ext cx="4382492" cy="16850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500" b="1" dirty="0" smtClean="0">
                <a:solidFill>
                  <a:srgbClr val="5A2D81"/>
                </a:solidFill>
              </a:rPr>
              <a:t>Object Awareness</a:t>
            </a:r>
            <a:r>
              <a:rPr lang="ru-RU" sz="1500" b="1" baseline="30000" dirty="0" smtClean="0">
                <a:solidFill>
                  <a:srgbClr val="5A2D81"/>
                </a:solidFill>
              </a:rPr>
              <a:t>ТМ</a:t>
            </a:r>
            <a:r>
              <a:rPr lang="ru-RU" sz="1500" dirty="0" smtClean="0">
                <a:solidFill>
                  <a:srgbClr val="5A2D81"/>
                </a:solidFill>
              </a:rPr>
              <a:t> </a:t>
            </a:r>
          </a:p>
          <a:p>
            <a:r>
              <a:rPr lang="ru-RU" sz="1500" dirty="0" smtClean="0"/>
              <a:t>Панель легко определит, какое действие хочет совершить пользователь: написать текст, передвинуть объект или стереть цифровые чернила. Нет необходимости нажимать дополнительные кнопки, просто работайте пальцем, </a:t>
            </a:r>
            <a:r>
              <a:rPr lang="ru-RU" sz="1500" dirty="0" err="1" smtClean="0"/>
              <a:t>стилусом</a:t>
            </a:r>
            <a:r>
              <a:rPr lang="ru-RU" sz="1500" dirty="0" smtClean="0"/>
              <a:t> или ладонью.</a:t>
            </a:r>
            <a:endParaRPr lang="ru-RU" sz="1500" dirty="0"/>
          </a:p>
        </p:txBody>
      </p:sp>
      <p:pic>
        <p:nvPicPr>
          <p:cNvPr id="11" name="Picture 20" descr="89934_d8_Pitch deck-3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3200" y="4791600"/>
            <a:ext cx="1648731" cy="198000"/>
          </a:xfrm>
          <a:prstGeom prst="rect">
            <a:avLst/>
          </a:prstGeom>
        </p:spPr>
      </p:pic>
      <p:pic>
        <p:nvPicPr>
          <p:cNvPr id="29698" name="Picture 2" descr="Картинки по запросу"/>
          <p:cNvPicPr>
            <a:picLocks noChangeAspect="1" noChangeArrowheads="1"/>
          </p:cNvPicPr>
          <p:nvPr/>
        </p:nvPicPr>
        <p:blipFill>
          <a:blip r:embed="rId3" cstate="print"/>
          <a:srcRect t="22240" b="22104"/>
          <a:stretch>
            <a:fillRect/>
          </a:stretch>
        </p:blipFill>
        <p:spPr bwMode="auto">
          <a:xfrm>
            <a:off x="395536" y="1203598"/>
            <a:ext cx="2328203" cy="1440160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9700" name="Picture 4" descr="Картинки по запрос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581" y="2717131"/>
            <a:ext cx="3006725" cy="1804035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45" y="3939903"/>
            <a:ext cx="781050" cy="9426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-3240088" y="431667"/>
            <a:ext cx="8174038" cy="928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/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3419872" y="1269609"/>
            <a:ext cx="5086350" cy="38738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b="1" dirty="0">
                <a:solidFill>
                  <a:srgbClr val="4B0082"/>
                </a:solidFill>
              </a:rPr>
              <a:t>Технология IQ </a:t>
            </a: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dirty="0">
                <a:solidFill>
                  <a:srgbClr val="000000"/>
                </a:solidFill>
              </a:rPr>
              <a:t>Инфракрасный (ИК) сенсорный дисплей</a:t>
            </a: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b="1" dirty="0" err="1">
                <a:solidFill>
                  <a:srgbClr val="5A2C81"/>
                </a:solidFill>
              </a:rPr>
              <a:t>Object</a:t>
            </a:r>
            <a:r>
              <a:rPr lang="ru-RU" altLang="ru-RU" sz="1200" b="1" dirty="0">
                <a:solidFill>
                  <a:srgbClr val="5A2C81"/>
                </a:solidFill>
              </a:rPr>
              <a:t> </a:t>
            </a:r>
            <a:r>
              <a:rPr lang="ru-RU" altLang="ru-RU" sz="1200" b="1" dirty="0" err="1">
                <a:solidFill>
                  <a:srgbClr val="5A2C81"/>
                </a:solidFill>
              </a:rPr>
              <a:t>awareness</a:t>
            </a:r>
            <a:r>
              <a:rPr lang="en-US" altLang="ru-RU" sz="1200" b="1" dirty="0">
                <a:solidFill>
                  <a:srgbClr val="5A2C81"/>
                </a:solidFill>
              </a:rPr>
              <a:t>™</a:t>
            </a:r>
            <a:r>
              <a:rPr lang="en-US" altLang="ru-RU" sz="1200" dirty="0">
                <a:solidFill>
                  <a:srgbClr val="000000"/>
                </a:solidFill>
              </a:rPr>
              <a:t> -  </a:t>
            </a:r>
            <a:r>
              <a:rPr lang="ru-RU" altLang="ru-RU" sz="1200" dirty="0">
                <a:solidFill>
                  <a:srgbClr val="000000"/>
                </a:solidFill>
              </a:rPr>
              <a:t>распознает, когда вы используете палец, </a:t>
            </a:r>
            <a:r>
              <a:rPr lang="ru-RU" altLang="ru-RU" sz="1200" dirty="0" err="1">
                <a:solidFill>
                  <a:srgbClr val="000000"/>
                </a:solidFill>
              </a:rPr>
              <a:t>стилус</a:t>
            </a:r>
            <a:r>
              <a:rPr lang="ru-RU" altLang="ru-RU" sz="1200" dirty="0">
                <a:solidFill>
                  <a:srgbClr val="000000"/>
                </a:solidFill>
              </a:rPr>
              <a:t> и ладонь </a:t>
            </a: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dirty="0">
                <a:solidFill>
                  <a:srgbClr val="000000"/>
                </a:solidFill>
              </a:rPr>
              <a:t>10 одновременных касаний в </a:t>
            </a:r>
            <a:r>
              <a:rPr lang="ru-RU" altLang="ru-RU" sz="1200" dirty="0" err="1">
                <a:solidFill>
                  <a:srgbClr val="000000"/>
                </a:solidFill>
              </a:rPr>
              <a:t>Windows</a:t>
            </a:r>
            <a:r>
              <a:rPr lang="en-US" altLang="ru-RU" sz="1200" dirty="0">
                <a:solidFill>
                  <a:srgbClr val="000000"/>
                </a:solidFill>
              </a:rPr>
              <a:t>® (1 </a:t>
            </a:r>
            <a:r>
              <a:rPr lang="ru-RU" altLang="ru-RU" sz="1200" dirty="0">
                <a:solidFill>
                  <a:srgbClr val="000000"/>
                </a:solidFill>
              </a:rPr>
              <a:t>на </a:t>
            </a:r>
            <a:r>
              <a:rPr lang="ru-RU" altLang="ru-RU" sz="1200" dirty="0" err="1">
                <a:solidFill>
                  <a:srgbClr val="000000"/>
                </a:solidFill>
              </a:rPr>
              <a:t>Mac</a:t>
            </a:r>
            <a:r>
              <a:rPr lang="en-US" altLang="ru-RU" sz="1200" dirty="0">
                <a:solidFill>
                  <a:srgbClr val="000000"/>
                </a:solidFill>
              </a:rPr>
              <a:t>®)</a:t>
            </a: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b="1" dirty="0">
                <a:solidFill>
                  <a:srgbClr val="5A2C81"/>
                </a:solidFill>
              </a:rPr>
              <a:t>Датчик освещенности</a:t>
            </a:r>
            <a:r>
              <a:rPr lang="ru-RU" altLang="ru-RU" sz="1200" dirty="0">
                <a:solidFill>
                  <a:srgbClr val="000000"/>
                </a:solidFill>
              </a:rPr>
              <a:t>– автоматически уменьшает или осветляет дисплей, обеспечивая комфорт просмотра </a:t>
            </a:r>
            <a:r>
              <a:rPr lang="ru-RU" altLang="ru-RU" sz="1200" dirty="0" err="1">
                <a:solidFill>
                  <a:srgbClr val="000000"/>
                </a:solidFill>
              </a:rPr>
              <a:t>контента</a:t>
            </a:r>
            <a:r>
              <a:rPr lang="ru-RU" altLang="ru-RU" sz="1200" dirty="0">
                <a:solidFill>
                  <a:srgbClr val="000000"/>
                </a:solidFill>
              </a:rPr>
              <a:t> при любом освещении</a:t>
            </a:r>
            <a:endParaRPr lang="ru-RU" altLang="ru-RU" sz="1200" b="1" dirty="0">
              <a:solidFill>
                <a:srgbClr val="000000"/>
              </a:solidFill>
            </a:endParaRP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b="1" dirty="0">
                <a:solidFill>
                  <a:srgbClr val="5A2C81"/>
                </a:solidFill>
              </a:rPr>
              <a:t>SMART </a:t>
            </a:r>
            <a:r>
              <a:rPr lang="ru-RU" altLang="ru-RU" sz="1200" b="1" dirty="0" err="1">
                <a:solidFill>
                  <a:srgbClr val="5A2C81"/>
                </a:solidFill>
              </a:rPr>
              <a:t>ink</a:t>
            </a:r>
            <a:r>
              <a:rPr lang="en-US" altLang="ru-RU" sz="1200" b="1" dirty="0">
                <a:solidFill>
                  <a:srgbClr val="5A2C81"/>
                </a:solidFill>
              </a:rPr>
              <a:t>™</a:t>
            </a:r>
            <a:r>
              <a:rPr lang="en-US" altLang="ru-RU" sz="1200" b="1" dirty="0">
                <a:solidFill>
                  <a:srgbClr val="000000"/>
                </a:solidFill>
              </a:rPr>
              <a:t> - </a:t>
            </a:r>
            <a:r>
              <a:rPr lang="ru-RU" altLang="ru-RU" sz="1200" dirty="0">
                <a:solidFill>
                  <a:srgbClr val="000000"/>
                </a:solidFill>
              </a:rPr>
              <a:t>позволяет делать заметки внутри любого программного обеспечения</a:t>
            </a:r>
            <a:endParaRPr lang="en-US" altLang="ru-RU" sz="1200" dirty="0">
              <a:solidFill>
                <a:srgbClr val="000000"/>
              </a:solidFill>
            </a:endParaRP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b="1" dirty="0" err="1">
                <a:solidFill>
                  <a:srgbClr val="5A2C81"/>
                </a:solidFill>
              </a:rPr>
              <a:t>Silktouch</a:t>
            </a:r>
            <a:r>
              <a:rPr lang="en-US" altLang="ru-RU" sz="1200" b="1" dirty="0">
                <a:solidFill>
                  <a:srgbClr val="5A2C81"/>
                </a:solidFill>
              </a:rPr>
              <a:t>™</a:t>
            </a:r>
            <a:r>
              <a:rPr lang="en-US" altLang="ru-RU" sz="1200" b="1" dirty="0">
                <a:solidFill>
                  <a:srgbClr val="000000"/>
                </a:solidFill>
              </a:rPr>
              <a:t> </a:t>
            </a:r>
            <a:r>
              <a:rPr lang="en-US" altLang="ru-RU" sz="1200" dirty="0">
                <a:solidFill>
                  <a:srgbClr val="000000"/>
                </a:solidFill>
              </a:rPr>
              <a:t>– </a:t>
            </a:r>
            <a:r>
              <a:rPr lang="ru-RU" altLang="ru-RU" sz="1200" dirty="0">
                <a:solidFill>
                  <a:srgbClr val="000000"/>
                </a:solidFill>
              </a:rPr>
              <a:t>обеспечивает плавный, удобный контакт </a:t>
            </a:r>
          </a:p>
          <a:p>
            <a:pPr marL="406400" indent="-3159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2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200" dirty="0">
                <a:solidFill>
                  <a:srgbClr val="000000"/>
                </a:solidFill>
              </a:rPr>
              <a:t>В комплекте 2 </a:t>
            </a:r>
            <a:r>
              <a:rPr lang="ru-RU" altLang="ru-RU" sz="1200" dirty="0" err="1">
                <a:solidFill>
                  <a:srgbClr val="000000"/>
                </a:solidFill>
              </a:rPr>
              <a:t>стилуса</a:t>
            </a:r>
            <a:r>
              <a:rPr lang="ru-RU" altLang="ru-RU" sz="1200" dirty="0">
                <a:solidFill>
                  <a:srgbClr val="000000"/>
                </a:solidFill>
              </a:rPr>
              <a:t>, магнитный лоток и пульт дистанционного управления</a:t>
            </a:r>
          </a:p>
        </p:txBody>
      </p:sp>
      <p:pic>
        <p:nvPicPr>
          <p:cNvPr id="318471" name="Picture 7"/>
          <p:cNvPicPr>
            <a:picLocks noChangeAspect="1" noChangeArrowheads="1"/>
          </p:cNvPicPr>
          <p:nvPr/>
        </p:nvPicPr>
        <p:blipFill rotWithShape="1">
          <a:blip r:embed="rId4" cstate="print"/>
          <a:srcRect l="24088" t="43204" r="21131" b="18985"/>
          <a:stretch/>
        </p:blipFill>
        <p:spPr bwMode="auto">
          <a:xfrm>
            <a:off x="512750" y="3813248"/>
            <a:ext cx="360040" cy="2880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1029320" y="3826822"/>
            <a:ext cx="1925638" cy="272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>
                <a:solidFill>
                  <a:srgbClr val="000000"/>
                </a:solidFill>
              </a:rPr>
              <a:t>Диагонали 65", 75" &amp; 86"</a:t>
            </a:r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1078965" y="4190651"/>
            <a:ext cx="2247900" cy="6919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200" dirty="0">
                <a:solidFill>
                  <a:srgbClr val="000000"/>
                </a:solidFill>
              </a:rPr>
              <a:t>Включен 1 год подписки на программное обеспечение SMART </a:t>
            </a:r>
            <a:r>
              <a:rPr lang="ru-RU" altLang="ru-RU" sz="1200" dirty="0" err="1">
                <a:solidFill>
                  <a:srgbClr val="000000"/>
                </a:solidFill>
              </a:rPr>
              <a:t>Learning</a:t>
            </a:r>
            <a:r>
              <a:rPr lang="ru-RU" altLang="ru-RU" sz="1200" dirty="0">
                <a:solidFill>
                  <a:srgbClr val="000000"/>
                </a:solidFill>
              </a:rPr>
              <a:t> </a:t>
            </a:r>
            <a:r>
              <a:rPr lang="ru-RU" altLang="ru-RU" sz="1200" dirty="0" err="1">
                <a:solidFill>
                  <a:srgbClr val="000000"/>
                </a:solidFill>
              </a:rPr>
              <a:t>Suite</a:t>
            </a:r>
            <a:endParaRPr lang="ru-RU" altLang="ru-RU" sz="1200" dirty="0">
              <a:solidFill>
                <a:srgbClr val="000000"/>
              </a:solidFill>
            </a:endParaRPr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5" cstate="print"/>
          <a:srcRect t="14543" b="10666"/>
          <a:stretch>
            <a:fillRect/>
          </a:stretch>
        </p:blipFill>
        <p:spPr bwMode="auto">
          <a:xfrm>
            <a:off x="0" y="1131590"/>
            <a:ext cx="3524250" cy="259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Board MX </a:t>
            </a:r>
            <a:r>
              <a:rPr lang="ru-RU" dirty="0" smtClean="0"/>
              <a:t>серия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S_set_r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75606"/>
            <a:ext cx="338437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15403" y="2042540"/>
            <a:ext cx="3000611" cy="185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Сервис </a:t>
            </a:r>
            <a: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SLS </a:t>
            </a:r>
            <a:r>
              <a:rPr lang="ru-RU" sz="1600" b="1" dirty="0" err="1">
                <a:solidFill>
                  <a:srgbClr val="595959"/>
                </a:solidFill>
                <a:latin typeface="Calibri" panose="020F0502020204030204" pitchFamily="34" charset="0"/>
              </a:rPr>
              <a:t>Online</a:t>
            </a:r>
            <a: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 </a:t>
            </a:r>
            <a:b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</a:b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позволяет получить доступ к разработанным урокам из любого места, </a:t>
            </a:r>
            <a:r>
              <a:rPr lang="ru-RU" sz="1600" dirty="0" smtClean="0">
                <a:solidFill>
                  <a:srgbClr val="595959"/>
                </a:solidFill>
                <a:latin typeface="Calibri" panose="020F0502020204030204" pitchFamily="34" charset="0"/>
              </a:rPr>
              <a:t>на </a:t>
            </a: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любом устройстве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4009483"/>
            <a:ext cx="3324715" cy="130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Надстройка для проведения мгновенного опроса </a:t>
            </a:r>
            <a:b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</a:br>
            <a:r>
              <a:rPr lang="ru-RU" sz="1600" b="1" dirty="0" err="1">
                <a:solidFill>
                  <a:srgbClr val="595959"/>
                </a:solidFill>
                <a:latin typeface="Calibri" panose="020F0502020204030204" pitchFamily="34" charset="0"/>
              </a:rPr>
              <a:t>Response</a:t>
            </a:r>
            <a: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 2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008" y="3534552"/>
            <a:ext cx="3001628" cy="1557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Конструктор занятий LAB </a:t>
            </a: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позволит быстро создавать красочные и интересные интерактивные упражнения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268" y="1162192"/>
            <a:ext cx="3024336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Облачная платформа для совместной работы </a:t>
            </a:r>
            <a:r>
              <a:rPr lang="ru-RU" sz="1600" b="1" dirty="0">
                <a:solidFill>
                  <a:srgbClr val="595959"/>
                </a:solidFill>
                <a:latin typeface="Calibri" panose="020F0502020204030204" pitchFamily="34" charset="0"/>
              </a:rPr>
              <a:t>SMART </a:t>
            </a:r>
            <a:r>
              <a:rPr lang="ru-RU" sz="1600" b="1" dirty="0" err="1">
                <a:solidFill>
                  <a:srgbClr val="595959"/>
                </a:solidFill>
                <a:latin typeface="Calibri" panose="020F0502020204030204" pitchFamily="34" charset="0"/>
              </a:rPr>
              <a:t>amp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2008" y="963984"/>
            <a:ext cx="3001516" cy="1850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Локальная версия 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универсального ПО </a:t>
            </a:r>
            <a:r>
              <a:rPr lang="ru-RU" sz="1600" dirty="0" smtClean="0">
                <a:solidFill>
                  <a:srgbClr val="595959"/>
                </a:solidFill>
                <a:latin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rgbClr val="595959"/>
                </a:solidFill>
                <a:latin typeface="Calibri" panose="020F0502020204030204" pitchFamily="34" charset="0"/>
              </a:rPr>
            </a:br>
            <a:r>
              <a:rPr lang="ru-RU" sz="1600" b="1" dirty="0" smtClean="0">
                <a:solidFill>
                  <a:srgbClr val="595959"/>
                </a:solidFill>
                <a:latin typeface="Calibri" panose="020F0502020204030204" pitchFamily="34" charset="0"/>
              </a:rPr>
              <a:t>SMART </a:t>
            </a:r>
            <a:r>
              <a:rPr lang="ru-RU" sz="1600" b="1" dirty="0" err="1">
                <a:solidFill>
                  <a:srgbClr val="595959"/>
                </a:solidFill>
                <a:latin typeface="Calibri" panose="020F0502020204030204" pitchFamily="34" charset="0"/>
              </a:rPr>
              <a:t>Notebook</a:t>
            </a: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 для создания по-настоящему </a:t>
            </a:r>
            <a:r>
              <a:rPr lang="ru-RU" sz="1600" dirty="0" smtClean="0">
                <a:solidFill>
                  <a:srgbClr val="595959"/>
                </a:solidFill>
                <a:latin typeface="Calibri" panose="020F0502020204030204" pitchFamily="34" charset="0"/>
              </a:rPr>
              <a:t>интерактивных </a:t>
            </a:r>
            <a:r>
              <a:rPr lang="ru-RU" sz="1600" dirty="0">
                <a:solidFill>
                  <a:srgbClr val="595959"/>
                </a:solidFill>
                <a:latin typeface="Calibri" panose="020F0502020204030204" pitchFamily="34" charset="0"/>
              </a:rPr>
              <a:t>уроков</a:t>
            </a:r>
            <a:endParaRPr lang="ru-RU" sz="16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ru-RU" sz="16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Learning Suite</a:t>
            </a:r>
            <a:endParaRPr lang="ru-RU" dirty="0"/>
          </a:p>
        </p:txBody>
      </p:sp>
      <p:pic>
        <p:nvPicPr>
          <p:cNvPr id="1027" name="Picture 3" descr="138107038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2646" y="133682"/>
            <a:ext cx="906463" cy="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68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2372"/>
            <a:ext cx="8639175" cy="49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2372"/>
            <a:ext cx="8639175" cy="499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2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30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983"/>
            <a:ext cx="8675688" cy="494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73"/>
            <a:ext cx="8650288" cy="49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73"/>
            <a:ext cx="8682038" cy="496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2"/>
          <p:cNvSpPr txBox="1">
            <a:spLocks/>
          </p:cNvSpPr>
          <p:nvPr/>
        </p:nvSpPr>
        <p:spPr>
          <a:xfrm>
            <a:off x="179512" y="1419225"/>
            <a:ext cx="5184700" cy="3384773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Три офиса, три демозала, авторизованный Учебный Центр и склад в Москве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Более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1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3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0 сотрудников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Более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2 500 партнеров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 России 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Более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6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000 наименований продуктов в ассортименте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Крупнейший российский поставщик решений в области образования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Крупнейший российский поставщик интерактивного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оборудования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Топ 3 поставщик оборудования для актовых и конференц-залов (доля рынка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15%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)</a:t>
            </a:r>
            <a:endParaRPr lang="en-US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Гарантийное обслуживание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923928" y="195486"/>
            <a:ext cx="460851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smtClean="0">
                <a:ln>
                  <a:noFill/>
                </a:ln>
                <a:solidFill>
                  <a:srgbClr val="0094C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Группа Компаний </a:t>
            </a: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0094C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DIGIS</a:t>
            </a: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94C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j.karpunicheva\AppData\Local\Microsoft\Windows\INetCache\Content.Outlook\7Y5HCYK0\Med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9622"/>
            <a:ext cx="3168352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4" y="999816"/>
            <a:ext cx="3609975" cy="3504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468313" y="2355123"/>
            <a:ext cx="5543550" cy="5205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>
                <a:solidFill>
                  <a:srgbClr val="FFFFFF"/>
                </a:solidFill>
              </a:rPr>
              <a:t>SMART Document Camera 550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576264" y="1236281"/>
            <a:ext cx="3743325" cy="9950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>
                <a:solidFill>
                  <a:srgbClr val="282828"/>
                </a:solidFill>
              </a:rPr>
              <a:t>Интеграция устройств в одном учебном пространстве</a:t>
            </a:r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285750" y="2071048"/>
            <a:ext cx="4508500" cy="26471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>
                <a:solidFill>
                  <a:schemeClr val="tx1"/>
                </a:solidFill>
                <a:latin typeface="Symbol" pitchFamily="18" charset="2"/>
              </a:rPr>
              <a:t>	</a:t>
            </a:r>
            <a:r>
              <a:rPr lang="ru-RU" altLang="ru-RU" sz="1400" dirty="0">
                <a:solidFill>
                  <a:srgbClr val="000000"/>
                </a:solidFill>
              </a:rPr>
              <a:t>Использование </a:t>
            </a:r>
            <a:r>
              <a:rPr lang="ru-RU" altLang="ru-RU" sz="1400" dirty="0">
                <a:solidFill>
                  <a:srgbClr val="00BFDD"/>
                </a:solidFill>
              </a:rPr>
              <a:t>телефонов и планшетов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>
                <a:solidFill>
                  <a:schemeClr val="tx1"/>
                </a:solidFill>
                <a:latin typeface="Symbol" pitchFamily="18" charset="2"/>
              </a:rPr>
              <a:t>	</a:t>
            </a:r>
            <a:r>
              <a:rPr lang="ru-RU" altLang="ru-RU" sz="1400" dirty="0" err="1">
                <a:solidFill>
                  <a:srgbClr val="00BFDD"/>
                </a:solidFill>
              </a:rPr>
              <a:t>Автосохранение</a:t>
            </a:r>
            <a:endParaRPr lang="ru-RU" altLang="ru-RU" sz="1400" dirty="0">
              <a:solidFill>
                <a:srgbClr val="00BFDD"/>
              </a:solidFill>
            </a:endParaRP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>
                <a:solidFill>
                  <a:schemeClr val="tx1"/>
                </a:solidFill>
                <a:latin typeface="Symbol" pitchFamily="18" charset="2"/>
              </a:rPr>
              <a:t>	</a:t>
            </a:r>
            <a:r>
              <a:rPr lang="ru-RU" altLang="ru-RU" sz="1400" dirty="0">
                <a:solidFill>
                  <a:srgbClr val="000000"/>
                </a:solidFill>
              </a:rPr>
              <a:t>Подписка по электронной почте - возможность работы из любой точки мира и любого устройства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>
                <a:solidFill>
                  <a:srgbClr val="000000"/>
                </a:solidFill>
                <a:latin typeface="Symbol" pitchFamily="18" charset="2"/>
              </a:rPr>
              <a:t>	</a:t>
            </a:r>
            <a:r>
              <a:rPr lang="ru-RU" altLang="ru-RU" sz="1400" dirty="0">
                <a:solidFill>
                  <a:srgbClr val="00BFDD"/>
                </a:solidFill>
              </a:rPr>
              <a:t>SMART </a:t>
            </a:r>
            <a:r>
              <a:rPr lang="ru-RU" altLang="ru-RU" sz="1400" dirty="0" err="1">
                <a:solidFill>
                  <a:srgbClr val="00BFDD"/>
                </a:solidFill>
              </a:rPr>
              <a:t>Notebook</a:t>
            </a:r>
            <a:r>
              <a:rPr lang="ru-RU" altLang="ru-RU" sz="1400" dirty="0">
                <a:solidFill>
                  <a:srgbClr val="545659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и богатство существующего контента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·"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 smtClean="0">
                <a:solidFill>
                  <a:srgbClr val="000000"/>
                </a:solidFill>
              </a:rPr>
              <a:t>Создание </a:t>
            </a:r>
            <a:r>
              <a:rPr lang="ru-RU" altLang="ru-RU" sz="1400" dirty="0">
                <a:solidFill>
                  <a:srgbClr val="000000"/>
                </a:solidFill>
              </a:rPr>
              <a:t>игровых заданий </a:t>
            </a:r>
            <a:r>
              <a:rPr lang="ru-RU" altLang="ru-RU" sz="1400" dirty="0" err="1">
                <a:solidFill>
                  <a:srgbClr val="00BFDD"/>
                </a:solidFill>
              </a:rPr>
              <a:t>Smart</a:t>
            </a:r>
            <a:r>
              <a:rPr lang="ru-RU" altLang="ru-RU" sz="1400" dirty="0">
                <a:solidFill>
                  <a:srgbClr val="00BFDD"/>
                </a:solidFill>
              </a:rPr>
              <a:t> </a:t>
            </a:r>
            <a:r>
              <a:rPr lang="ru-RU" altLang="ru-RU" sz="1400" dirty="0" err="1">
                <a:solidFill>
                  <a:srgbClr val="00BFDD"/>
                </a:solidFill>
              </a:rPr>
              <a:t>Lab</a:t>
            </a:r>
            <a:r>
              <a:rPr lang="ru-RU" altLang="ru-RU" sz="1400" dirty="0">
                <a:solidFill>
                  <a:srgbClr val="00BFDD"/>
                </a:solidFill>
              </a:rPr>
              <a:t> </a:t>
            </a:r>
            <a:r>
              <a:rPr lang="ru-RU" altLang="ru-RU" sz="1400" dirty="0">
                <a:solidFill>
                  <a:srgbClr val="000000"/>
                </a:solidFill>
              </a:rPr>
              <a:t>и опросов</a:t>
            </a:r>
            <a:r>
              <a:rPr lang="en-US" altLang="ru-RU" sz="1400" dirty="0">
                <a:solidFill>
                  <a:srgbClr val="00BFDD"/>
                </a:solidFill>
              </a:rPr>
              <a:t> </a:t>
            </a:r>
            <a:r>
              <a:rPr lang="en-US" altLang="ru-RU" sz="1400" dirty="0" err="1">
                <a:solidFill>
                  <a:srgbClr val="00BFDD"/>
                </a:solidFill>
              </a:rPr>
              <a:t>Respones</a:t>
            </a:r>
            <a:r>
              <a:rPr lang="en-US" altLang="ru-RU" sz="1400" dirty="0">
                <a:solidFill>
                  <a:srgbClr val="00BFDD"/>
                </a:solidFill>
              </a:rPr>
              <a:t> </a:t>
            </a:r>
            <a:r>
              <a:rPr lang="en-US" altLang="ru-RU" sz="1400" dirty="0" smtClean="0">
                <a:solidFill>
                  <a:srgbClr val="00BFDD"/>
                </a:solidFill>
              </a:rPr>
              <a:t>2</a:t>
            </a:r>
          </a:p>
          <a:p>
            <a:pPr marL="406400" indent="-404813" eaLnBrk="1" hangingPunct="1">
              <a:lnSpc>
                <a:spcPct val="115000"/>
              </a:lnSpc>
              <a:spcAft>
                <a:spcPts val="150"/>
              </a:spcAft>
              <a:buClr>
                <a:srgbClr val="000000"/>
              </a:buClr>
              <a:buSzPct val="100000"/>
              <a:buFont typeface="Symbol" panose="05050102010706020507" pitchFamily="18" charset="2"/>
              <a:buChar char="·"/>
              <a:tabLst>
                <a:tab pos="406400" algn="l"/>
                <a:tab pos="854075" algn="l"/>
                <a:tab pos="1303338" algn="l"/>
                <a:tab pos="1752600" algn="l"/>
                <a:tab pos="2201863" algn="l"/>
                <a:tab pos="2651125" algn="l"/>
                <a:tab pos="3100388" algn="l"/>
                <a:tab pos="3549650" algn="l"/>
                <a:tab pos="3998913" algn="l"/>
                <a:tab pos="4448175" algn="l"/>
                <a:tab pos="4897438" algn="l"/>
                <a:tab pos="5346700" algn="l"/>
                <a:tab pos="5795963" algn="l"/>
                <a:tab pos="6245225" algn="l"/>
                <a:tab pos="6694488" algn="l"/>
                <a:tab pos="7143750" algn="l"/>
                <a:tab pos="7593013" algn="l"/>
                <a:tab pos="8042275" algn="l"/>
                <a:tab pos="8491538" algn="l"/>
                <a:tab pos="8940800" algn="l"/>
                <a:tab pos="9390063" algn="l"/>
              </a:tabLst>
            </a:pPr>
            <a:r>
              <a:rPr lang="ru-RU" altLang="ru-RU" sz="1400" dirty="0">
                <a:solidFill>
                  <a:srgbClr val="000000"/>
                </a:solidFill>
              </a:rPr>
              <a:t>Совместное пространство для работы</a:t>
            </a:r>
            <a:endParaRPr lang="en-US" altLang="ru-RU" sz="1400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Learning Suite Online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 </a:t>
            </a:r>
            <a:r>
              <a:rPr lang="en-US" dirty="0" err="1" smtClean="0"/>
              <a:t>Edu</a:t>
            </a:r>
            <a:r>
              <a:rPr lang="en-US" dirty="0" smtClean="0"/>
              <a:t>-Consulting</a:t>
            </a:r>
            <a:endParaRPr lang="ru-RU" dirty="0"/>
          </a:p>
        </p:txBody>
      </p:sp>
      <p:sp>
        <p:nvSpPr>
          <p:cNvPr id="4" name="object 4"/>
          <p:cNvSpPr txBox="1"/>
          <p:nvPr/>
        </p:nvSpPr>
        <p:spPr>
          <a:xfrm>
            <a:off x="251520" y="1347614"/>
            <a:ext cx="7919084" cy="28007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330" marR="5080" indent="-34163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Израильская корпорация Edu-Consulting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является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лидером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области  разработки интерактивных образовательных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систем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для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детей дошкольного, 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младшего </a:t>
            </a: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школьного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возраста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детей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с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особыми</a:t>
            </a:r>
            <a:r>
              <a:rPr sz="1600" spc="13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потребностями.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401320" indent="-34163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Первая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система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компании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была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создана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1995 </a:t>
            </a:r>
            <a:r>
              <a:rPr sz="1600" spc="-30" dirty="0">
                <a:solidFill>
                  <a:srgbClr val="585858"/>
                </a:solidFill>
                <a:latin typeface="Calibri"/>
                <a:cs typeface="Calibri"/>
              </a:rPr>
              <a:t>году,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объединив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себе 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инновационные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технологии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фундаментальные педагогические</a:t>
            </a:r>
            <a:r>
              <a:rPr sz="1600" spc="15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теории.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185420" indent="-34163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Образовательные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системы EduQuest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Multimind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активно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используются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государственных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частных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детских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садах и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школах,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языковых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международных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образовательных учреждениях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более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чем 37-ми странах  мира.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85725" indent="-34163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основе образовательных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решений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компании лежит уникальное сочетание 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дидактических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материалов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со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специально разработанным программным  обеспечением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интерактивным </a:t>
            </a: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столом </a:t>
            </a:r>
            <a:r>
              <a:rPr sz="1600" dirty="0">
                <a:solidFill>
                  <a:srgbClr val="585858"/>
                </a:solidFill>
                <a:latin typeface="Calibri"/>
                <a:cs typeface="Calibri"/>
              </a:rPr>
              <a:t>для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групповой</a:t>
            </a:r>
            <a:r>
              <a:rPr sz="1600" spc="11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работы.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15792" y="4299942"/>
            <a:ext cx="3024378" cy="504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23478"/>
            <a:ext cx="5904656" cy="648072"/>
          </a:xfrm>
        </p:spPr>
        <p:txBody>
          <a:bodyPr>
            <a:noAutofit/>
          </a:bodyPr>
          <a:lstStyle/>
          <a:p>
            <a:r>
              <a:rPr lang="ru-RU" dirty="0" smtClean="0"/>
              <a:t>О продукте</a:t>
            </a:r>
            <a:endParaRPr lang="ru-RU" dirty="0"/>
          </a:p>
        </p:txBody>
      </p:sp>
      <p:pic>
        <p:nvPicPr>
          <p:cNvPr id="4" name="Рисунок 3" descr="a8bf4f2ef2a89ef6e8e399f090dcd08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771550"/>
            <a:ext cx="3960440" cy="41840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419622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94C8"/>
              </a:buClr>
              <a:buFont typeface="Wingdings" pitchFamily="2" charset="2"/>
              <a:buChar char="§"/>
            </a:pP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Интегрированная образовательная среда </a:t>
            </a:r>
          </a:p>
          <a:p>
            <a:pPr marL="457200" indent="-457200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     </a:t>
            </a:r>
            <a:endParaRPr lang="ru-RU" sz="2000" dirty="0" smtClean="0">
              <a:latin typeface="+mn-lt"/>
            </a:endParaRPr>
          </a:p>
          <a:p>
            <a:pPr marL="457200" indent="-457200">
              <a:buClr>
                <a:srgbClr val="0094C8"/>
              </a:buClr>
              <a:buFont typeface="Wingdings" pitchFamily="2" charset="2"/>
              <a:buChar char="§"/>
            </a:pP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Обучающее программное обеспечение</a:t>
            </a:r>
          </a:p>
          <a:p>
            <a:pPr marL="457200" indent="-457200">
              <a:lnSpc>
                <a:spcPct val="80000"/>
              </a:lnSpc>
            </a:pP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     </a:t>
            </a:r>
          </a:p>
          <a:p>
            <a:pPr marL="457200" indent="-457200">
              <a:buClr>
                <a:srgbClr val="0094C8"/>
              </a:buClr>
              <a:buFont typeface="Wingdings" pitchFamily="2" charset="2"/>
              <a:buChar char="§"/>
            </a:pP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Система управления обучением </a:t>
            </a:r>
            <a:r>
              <a:rPr lang="en-US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/>
            </a:r>
            <a:br>
              <a:rPr lang="en-US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</a:b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(LMS- </a:t>
            </a:r>
            <a:r>
              <a:rPr lang="en-US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Learning Management System</a:t>
            </a:r>
            <a:r>
              <a:rPr lang="ru-RU" alt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)</a:t>
            </a:r>
          </a:p>
        </p:txBody>
      </p:sp>
      <p:pic>
        <p:nvPicPr>
          <p:cNvPr id="1030" name="Picture 6" descr="https://trademarks.justia.com/media/image.php?serial=79165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95886"/>
            <a:ext cx="3643605" cy="792088"/>
          </a:xfrm>
          <a:prstGeom prst="rect">
            <a:avLst/>
          </a:prstGeom>
          <a:noFill/>
        </p:spPr>
      </p:pic>
      <p:pic>
        <p:nvPicPr>
          <p:cNvPr id="2050" name="Picture 2" descr="138107038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6241"/>
            <a:ext cx="889001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1926" r="13538" b="20456"/>
          <a:stretch>
            <a:fillRect/>
          </a:stretch>
        </p:blipFill>
        <p:spPr bwMode="auto">
          <a:xfrm>
            <a:off x="1907704" y="1131590"/>
            <a:ext cx="480053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Тематические модули</a:t>
            </a:r>
            <a:endParaRPr lang="ru-RU" dirty="0"/>
          </a:p>
        </p:txBody>
      </p:sp>
      <p:pic>
        <p:nvPicPr>
          <p:cNvPr id="1030" name="Picture 6" descr="Без име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9757">
            <a:off x="284777" y="1385351"/>
            <a:ext cx="864096" cy="868094"/>
          </a:xfrm>
          <a:prstGeom prst="rect">
            <a:avLst/>
          </a:prstGeom>
          <a:noFill/>
        </p:spPr>
      </p:pic>
      <p:pic>
        <p:nvPicPr>
          <p:cNvPr id="1032" name="Picture 8" descr="Без имени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83918"/>
            <a:ext cx="864096" cy="864096"/>
          </a:xfrm>
          <a:prstGeom prst="rect">
            <a:avLst/>
          </a:prstGeom>
          <a:noFill/>
        </p:spPr>
      </p:pic>
      <p:pic>
        <p:nvPicPr>
          <p:cNvPr id="1034" name="Picture 10" descr="Без имени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155926"/>
            <a:ext cx="936104" cy="792088"/>
          </a:xfrm>
          <a:prstGeom prst="rect">
            <a:avLst/>
          </a:prstGeom>
          <a:noFill/>
        </p:spPr>
      </p:pic>
      <p:pic>
        <p:nvPicPr>
          <p:cNvPr id="1036" name="Picture 12" descr="Без имени-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155926"/>
            <a:ext cx="864096" cy="792088"/>
          </a:xfrm>
          <a:prstGeom prst="rect">
            <a:avLst/>
          </a:prstGeom>
          <a:noFill/>
        </p:spPr>
      </p:pic>
      <p:pic>
        <p:nvPicPr>
          <p:cNvPr id="1038" name="Picture 14" descr="Без имени-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2859783"/>
            <a:ext cx="864096" cy="792087"/>
          </a:xfrm>
          <a:prstGeom prst="rect">
            <a:avLst/>
          </a:prstGeom>
          <a:noFill/>
        </p:spPr>
      </p:pic>
      <p:pic>
        <p:nvPicPr>
          <p:cNvPr id="1040" name="Picture 16" descr="Без имени-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3795886"/>
            <a:ext cx="864096" cy="792088"/>
          </a:xfrm>
          <a:prstGeom prst="rect">
            <a:avLst/>
          </a:prstGeom>
          <a:noFill/>
        </p:spPr>
      </p:pic>
      <p:pic>
        <p:nvPicPr>
          <p:cNvPr id="1042" name="Picture 18" descr="Без имени-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414378"/>
            <a:ext cx="864096" cy="792087"/>
          </a:xfrm>
          <a:prstGeom prst="rect">
            <a:avLst/>
          </a:prstGeom>
          <a:noFill/>
        </p:spPr>
      </p:pic>
      <p:pic>
        <p:nvPicPr>
          <p:cNvPr id="1044" name="Picture 20" descr="Без имени-8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2643758"/>
            <a:ext cx="864096" cy="792088"/>
          </a:xfrm>
          <a:prstGeom prst="rect">
            <a:avLst/>
          </a:prstGeom>
          <a:noFill/>
        </p:spPr>
      </p:pic>
      <p:pic>
        <p:nvPicPr>
          <p:cNvPr id="1046" name="Picture 22" descr="Без имени-9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7692" y="1170150"/>
            <a:ext cx="864096" cy="864096"/>
          </a:xfrm>
          <a:prstGeom prst="rect">
            <a:avLst/>
          </a:prstGeom>
          <a:noFill/>
        </p:spPr>
      </p:pic>
      <p:pic>
        <p:nvPicPr>
          <p:cNvPr id="1048" name="Picture 24" descr="Без имени-10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1923678"/>
            <a:ext cx="864096" cy="79208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 rot="20305493">
            <a:off x="3331454" y="4048795"/>
            <a:ext cx="6743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FF3399"/>
                </a:solidFill>
                <a:latin typeface="+mn-lt"/>
              </a:rPr>
              <a:t>Семья и</a:t>
            </a:r>
          </a:p>
          <a:p>
            <a:pPr algn="ctr"/>
            <a:r>
              <a:rPr lang="ru-RU" sz="1100" dirty="0" smtClean="0">
                <a:solidFill>
                  <a:srgbClr val="FF3399"/>
                </a:solidFill>
                <a:latin typeface="+mn-lt"/>
              </a:rPr>
              <a:t>друзья</a:t>
            </a:r>
            <a:endParaRPr lang="ru-RU" sz="1100" dirty="0">
              <a:solidFill>
                <a:srgbClr val="FF3399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9802955">
            <a:off x="5411419" y="4064290"/>
            <a:ext cx="9020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FF0000"/>
                </a:solidFill>
                <a:latin typeface="+mn-lt"/>
              </a:rPr>
              <a:t>Буйство красок</a:t>
            </a:r>
            <a:endParaRPr lang="ru-RU" sz="11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20260796">
            <a:off x="-65286" y="1058386"/>
            <a:ext cx="1030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9999"/>
                </a:solidFill>
                <a:latin typeface="+mn-lt"/>
              </a:rPr>
              <a:t>Знакомство со </a:t>
            </a:r>
            <a:r>
              <a:rPr lang="ru-RU" sz="1100" dirty="0" err="1" smtClean="0">
                <a:solidFill>
                  <a:srgbClr val="009999"/>
                </a:solidFill>
                <a:latin typeface="+mn-lt"/>
              </a:rPr>
              <a:t>Спарком</a:t>
            </a:r>
            <a:endParaRPr lang="ru-RU" sz="1100" dirty="0">
              <a:solidFill>
                <a:srgbClr val="009999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 rot="19933410">
            <a:off x="929279" y="3861948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589A"/>
                </a:solidFill>
                <a:latin typeface="+mn-lt"/>
              </a:rPr>
              <a:t>Детки-конфетки</a:t>
            </a:r>
            <a:endParaRPr lang="ru-RU" sz="1100" dirty="0">
              <a:solidFill>
                <a:srgbClr val="00589A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9806064">
            <a:off x="131234" y="3165859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Природа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 rot="19629205">
            <a:off x="734733" y="2249287"/>
            <a:ext cx="1216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B050"/>
                </a:solidFill>
                <a:latin typeface="+mn-lt"/>
              </a:rPr>
              <a:t>Во саду ли, в огороде</a:t>
            </a:r>
            <a:endParaRPr lang="ru-RU" sz="11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 rot="969206">
            <a:off x="6542783" y="821339"/>
            <a:ext cx="1454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993300"/>
                </a:solidFill>
                <a:latin typeface="+mn-lt"/>
              </a:rPr>
              <a:t>Строительные кубики</a:t>
            </a:r>
            <a:endParaRPr lang="ru-RU" sz="1100" dirty="0">
              <a:solidFill>
                <a:srgbClr val="9933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 rot="1333885">
            <a:off x="7562725" y="1544709"/>
            <a:ext cx="1163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Занимательный язык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 rot="1406206">
            <a:off x="7617505" y="3447551"/>
            <a:ext cx="1059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9900CC"/>
                </a:solidFill>
                <a:latin typeface="+mn-lt"/>
              </a:rPr>
              <a:t>Мир вокруг меня</a:t>
            </a:r>
            <a:endParaRPr lang="ru-RU" sz="1100" dirty="0">
              <a:solidFill>
                <a:srgbClr val="9900CC"/>
              </a:solidFill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 rot="1629412">
            <a:off x="7030183" y="2569332"/>
            <a:ext cx="1012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FF9933"/>
                </a:solidFill>
                <a:latin typeface="+mn-lt"/>
              </a:rPr>
              <a:t>Чудная математика</a:t>
            </a:r>
            <a:endParaRPr lang="ru-RU" sz="1100" dirty="0">
              <a:solidFill>
                <a:srgbClr val="FF993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sp>
        <p:nvSpPr>
          <p:cNvPr id="4" name="object 4"/>
          <p:cNvSpPr txBox="1"/>
          <p:nvPr/>
        </p:nvSpPr>
        <p:spPr>
          <a:xfrm>
            <a:off x="258267" y="1092834"/>
            <a:ext cx="8094980" cy="3827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defTabSz="914400" fontAlgn="auto">
              <a:spcBef>
                <a:spcPts val="0"/>
              </a:spcBef>
              <a:spcAft>
                <a:spcPts val="0"/>
              </a:spcAft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Простота в</a:t>
            </a:r>
            <a:r>
              <a:rPr sz="1600" b="1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использовании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indent="-340995" defTabSz="914400" fontAlgn="auto">
              <a:spcBef>
                <a:spcPts val="385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Plug &amp;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Play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интерактивный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стол, подключающийся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к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компьютеру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с помощью</a:t>
            </a:r>
            <a:r>
              <a:rPr sz="1600" spc="1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USB-кабеля.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12700" defTabSz="914400" fontAlgn="auto">
              <a:spcBef>
                <a:spcPts val="384"/>
              </a:spcBef>
              <a:spcAft>
                <a:spcPts val="0"/>
              </a:spcAft>
            </a:pP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Полный</a:t>
            </a:r>
            <a:r>
              <a:rPr sz="1600" b="1" spc="-7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контроль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marR="309245" indent="-340995" defTabSz="914400" fontAlgn="auto">
              <a:spcBef>
                <a:spcPts val="384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Абсолютный контроль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над </a:t>
            </a: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содержимым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 информацией, доступ к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которым получают  дети.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indent="-340995" defTabSz="914400" fontAlgn="auto">
              <a:spcBef>
                <a:spcPts val="385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15" dirty="0">
                <a:solidFill>
                  <a:srgbClr val="585858"/>
                </a:solidFill>
                <a:latin typeface="Calibri"/>
                <a:cs typeface="Calibri"/>
              </a:rPr>
              <a:t>Подбор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заданий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преподавателем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в зависимости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от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образовательных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целей</a:t>
            </a:r>
            <a:r>
              <a:rPr sz="1600" spc="9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или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defTabSz="914400" fontAlgn="auto">
              <a:spcBef>
                <a:spcPts val="0"/>
              </a:spcBef>
              <a:spcAft>
                <a:spcPts val="0"/>
              </a:spcAf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потребностей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той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или иной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группы</a:t>
            </a:r>
            <a:r>
              <a:rPr sz="1600" spc="3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детей.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marR="843280" indent="-340995" defTabSz="914400" fontAlgn="auto">
              <a:spcBef>
                <a:spcPts val="38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30" dirty="0">
                <a:solidFill>
                  <a:srgbClr val="585858"/>
                </a:solidFill>
                <a:latin typeface="Calibri"/>
                <a:cs typeface="Calibri"/>
              </a:rPr>
              <a:t>Удобная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система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управления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обучением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(LMS)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позволяет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оценивать прогресс и  </a:t>
            </a:r>
            <a:r>
              <a:rPr sz="1600" spc="-20" dirty="0">
                <a:solidFill>
                  <a:srgbClr val="585858"/>
                </a:solidFill>
                <a:latin typeface="Calibri"/>
                <a:cs typeface="Calibri"/>
              </a:rPr>
              <a:t>результаты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работы</a:t>
            </a:r>
            <a:r>
              <a:rPr sz="1600" spc="-4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детей.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indent="-340995" defTabSz="914400" fontAlgn="auto">
              <a:spcBef>
                <a:spcPts val="385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Личный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кабинет позволяет преподавателю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создавать собственные задания с</a:t>
            </a:r>
            <a:r>
              <a:rPr sz="1600" spc="1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учетом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defTabSz="914400" fontAlgn="auto">
              <a:spcBef>
                <a:spcPts val="0"/>
              </a:spcBef>
              <a:spcAft>
                <a:spcPts val="0"/>
              </a:spcAf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индивидуальных потребностей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той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или иной группы</a:t>
            </a:r>
            <a:r>
              <a:rPr sz="16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детей.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56515" defTabSz="914400" fontAlgn="auto">
              <a:spcBef>
                <a:spcPts val="380"/>
              </a:spcBef>
              <a:spcAft>
                <a:spcPts val="0"/>
              </a:spcAft>
            </a:pPr>
            <a:r>
              <a:rPr sz="1600" b="1" spc="-5" dirty="0">
                <a:solidFill>
                  <a:srgbClr val="585858"/>
                </a:solidFill>
                <a:latin typeface="Calibri"/>
                <a:cs typeface="Calibri"/>
              </a:rPr>
              <a:t>Спокойствие и</a:t>
            </a:r>
            <a:r>
              <a:rPr sz="1600" b="1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585858"/>
                </a:solidFill>
                <a:latin typeface="Calibri"/>
                <a:cs typeface="Calibri"/>
              </a:rPr>
              <a:t>комфорт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53695" marR="1280160" indent="-340995" defTabSz="914400" fontAlgn="auto">
              <a:spcBef>
                <a:spcPts val="384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3695" algn="l"/>
                <a:tab pos="354330" algn="l"/>
              </a:tabLst>
            </a:pP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комплект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ресурсов для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преподавателя </a:t>
            </a:r>
            <a:r>
              <a:rPr sz="1600" spc="-20" dirty="0">
                <a:solidFill>
                  <a:srgbClr val="585858"/>
                </a:solidFill>
                <a:latin typeface="Calibri"/>
                <a:cs typeface="Calibri"/>
              </a:rPr>
              <a:t>входит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широкий спектр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готовых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к 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использованию инструментов,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планы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уроков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sz="1600" spc="-10" dirty="0">
                <a:solidFill>
                  <a:srgbClr val="585858"/>
                </a:solidFill>
                <a:latin typeface="Calibri"/>
                <a:cs typeface="Calibri"/>
              </a:rPr>
              <a:t>вспомогательные</a:t>
            </a:r>
            <a:r>
              <a:rPr sz="1600" spc="22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585858"/>
                </a:solidFill>
                <a:latin typeface="Calibri"/>
                <a:cs typeface="Calibri"/>
              </a:rPr>
              <a:t>ресурсы.</a:t>
            </a:r>
            <a:endParaRPr sz="16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660232" y="3723878"/>
            <a:ext cx="1152131" cy="1008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компании </a:t>
            </a:r>
            <a:r>
              <a:rPr lang="en-US" dirty="0" smtClean="0"/>
              <a:t>i3-Technologies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75606"/>
            <a:ext cx="83529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330" marR="5080" indent="-34163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Подразделение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в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группе компаний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i3Group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-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производство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дистрибуция  решений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как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для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бизнеса,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так и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образовательного</a:t>
            </a:r>
            <a:r>
              <a:rPr lang="ru-RU" spc="3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сегмента.</a:t>
            </a:r>
            <a:endParaRPr lang="ru-RU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17145" indent="-341630" defTabSz="914400" fontAlgn="auto">
              <a:spcBef>
                <a:spcPts val="43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Международная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компания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с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дочерними компаниями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в странах 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Бенилюкс, </a:t>
            </a:r>
            <a:r>
              <a:rPr lang="ru-RU" spc="-25" dirty="0" smtClean="0">
                <a:solidFill>
                  <a:srgbClr val="585858"/>
                </a:solidFill>
                <a:latin typeface="Calibri"/>
                <a:cs typeface="Calibri"/>
              </a:rPr>
              <a:t>Германии,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Франции и Дании, а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также дистрибьюторской сетью 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по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всему</a:t>
            </a:r>
            <a:r>
              <a:rPr lang="ru-RU" spc="-8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pc="-15" dirty="0" smtClean="0">
                <a:solidFill>
                  <a:srgbClr val="585858"/>
                </a:solidFill>
                <a:latin typeface="Calibri"/>
                <a:cs typeface="Calibri"/>
              </a:rPr>
              <a:t>миру.</a:t>
            </a:r>
            <a:endParaRPr lang="ru-RU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252729" indent="-341630" defTabSz="914400" fontAlgn="auto">
              <a:spcBef>
                <a:spcPts val="43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Поставщик аппаратного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программного обеспечения, аксессуаров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для 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обучения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и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облачных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сервисов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для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проведения конференций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и 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совещаний.</a:t>
            </a:r>
            <a:endParaRPr lang="ru-RU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marL="354330" marR="88900" indent="-341630" defTabSz="914400" fontAlgn="auto">
              <a:spcBef>
                <a:spcPts val="434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330" algn="l"/>
                <a:tab pos="354965" algn="l"/>
              </a:tabLst>
            </a:pP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Бренд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компании i3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((</a:t>
            </a:r>
            <a:r>
              <a:rPr lang="ru-RU" spc="-10" dirty="0" err="1" smtClean="0">
                <a:solidFill>
                  <a:srgbClr val="585858"/>
                </a:solidFill>
                <a:latin typeface="Calibri"/>
                <a:cs typeface="Calibri"/>
              </a:rPr>
              <a:t>iii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) </a:t>
            </a:r>
            <a:r>
              <a:rPr lang="ru-RU" spc="-10" dirty="0" err="1" smtClean="0">
                <a:solidFill>
                  <a:srgbClr val="585858"/>
                </a:solidFill>
                <a:latin typeface="Calibri"/>
                <a:cs typeface="Calibri"/>
              </a:rPr>
              <a:t>interactive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, </a:t>
            </a:r>
            <a:r>
              <a:rPr lang="ru-RU" spc="-15" dirty="0" err="1" smtClean="0">
                <a:solidFill>
                  <a:srgbClr val="585858"/>
                </a:solidFill>
                <a:latin typeface="Calibri"/>
                <a:cs typeface="Calibri"/>
              </a:rPr>
              <a:t>integrated</a:t>
            </a:r>
            <a:r>
              <a:rPr lang="ru-RU" spc="-15" dirty="0" smtClean="0">
                <a:solidFill>
                  <a:srgbClr val="585858"/>
                </a:solidFill>
                <a:latin typeface="Calibri"/>
                <a:cs typeface="Calibri"/>
              </a:rPr>
              <a:t>, </a:t>
            </a:r>
            <a:r>
              <a:rPr lang="ru-RU" spc="-5" dirty="0" err="1" smtClean="0">
                <a:solidFill>
                  <a:srgbClr val="585858"/>
                </a:solidFill>
                <a:latin typeface="Calibri"/>
                <a:cs typeface="Calibri"/>
              </a:rPr>
              <a:t>inspiring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)) </a:t>
            </a:r>
            <a:r>
              <a:rPr lang="ru-RU" dirty="0" smtClean="0">
                <a:solidFill>
                  <a:srgbClr val="585858"/>
                </a:solidFill>
                <a:latin typeface="Calibri"/>
                <a:cs typeface="Calibri"/>
              </a:rPr>
              <a:t>- </a:t>
            </a:r>
            <a:r>
              <a:rPr lang="ru-RU" spc="-5" dirty="0" smtClean="0">
                <a:solidFill>
                  <a:srgbClr val="585858"/>
                </a:solidFill>
                <a:latin typeface="Calibri"/>
                <a:cs typeface="Calibri"/>
              </a:rPr>
              <a:t>интерактивный,  интегрированный,</a:t>
            </a:r>
            <a:r>
              <a:rPr lang="ru-RU" spc="3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pc="-10" dirty="0" smtClean="0">
                <a:solidFill>
                  <a:srgbClr val="585858"/>
                </a:solidFill>
                <a:latin typeface="Calibri"/>
                <a:cs typeface="Calibri"/>
              </a:rPr>
              <a:t>вдохновляющий.</a:t>
            </a:r>
            <a:endParaRPr lang="ru-RU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Интерактивная доска 135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987574"/>
            <a:ext cx="828092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600" dirty="0" smtClean="0"/>
              <a:t>Сочетание интерактивной доски i3BOARD 135" Т10 </a:t>
            </a:r>
            <a:r>
              <a:rPr lang="ru-RU" altLang="ru-RU" sz="1600" dirty="0" err="1" smtClean="0"/>
              <a:t>Duo</a:t>
            </a:r>
            <a:r>
              <a:rPr lang="ru-RU" altLang="ru-RU" sz="1600" dirty="0" smtClean="0"/>
              <a:t> с  лазерным проектором  L3002 UW образует идеальную проекцию на поверхности с минимальными бликами </a:t>
            </a:r>
          </a:p>
          <a:p>
            <a:pPr algn="ctr"/>
            <a:endParaRPr lang="ru-RU" dirty="0"/>
          </a:p>
        </p:txBody>
      </p:sp>
      <p:pic>
        <p:nvPicPr>
          <p:cNvPr id="4" name="Рисунок 3" descr="i3board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7654"/>
            <a:ext cx="5400600" cy="3096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3651870"/>
            <a:ext cx="3240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4C8"/>
              </a:buClr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sz="1400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 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Диагональ доски 135”дюймов</a:t>
            </a:r>
          </a:p>
          <a:p>
            <a:pPr marL="342900" indent="-342900">
              <a:buClr>
                <a:srgbClr val="0094C8"/>
              </a:buClr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</a:t>
            </a:r>
            <a:r>
              <a:rPr lang="ru-RU" alt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V-Sense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touch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-технология </a:t>
            </a:r>
          </a:p>
          <a:p>
            <a:pPr marL="342900" indent="-342900">
              <a:buClr>
                <a:srgbClr val="0094C8"/>
              </a:buClr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Проектор яркостью 3000 люмен</a:t>
            </a:r>
          </a:p>
          <a:p>
            <a:pPr marL="342900" indent="-342900">
              <a:buClr>
                <a:srgbClr val="0094C8"/>
              </a:buClr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Разрешение: 1920 </a:t>
            </a:r>
            <a:r>
              <a:rPr lang="ru-RU" alt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x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720</a:t>
            </a:r>
          </a:p>
          <a:p>
            <a:pPr marL="342900" indent="-342900">
              <a:buClr>
                <a:srgbClr val="0094C8"/>
              </a:buClr>
              <a:buFont typeface="Wingdings" pitchFamily="2" charset="2"/>
              <a:buChar char="§"/>
              <a:tabLst>
                <a:tab pos="182563" algn="l"/>
              </a:tabLst>
            </a:pP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 Соотношение сторон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: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16</a:t>
            </a:r>
            <a:r>
              <a:rPr lang="en-US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:6</a:t>
            </a:r>
            <a:endParaRPr lang="ru-RU" altLang="ru-RU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8" name="Picture 3" descr="C:\Users\adm\Downloads\2017_Лондон BETT\2017_Лондон BETT\DSC07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707654"/>
            <a:ext cx="2880320" cy="1893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adm\AppData\Local\Temp\29201e33-3c83-4ab6-b271-092375235825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9582"/>
            <a:ext cx="5832648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продукте</a:t>
            </a:r>
            <a:endParaRPr lang="ru-RU" dirty="0"/>
          </a:p>
        </p:txBody>
      </p:sp>
      <p:pic>
        <p:nvPicPr>
          <p:cNvPr id="5" name="Picture 6" descr="C:\Users\adm\AppData\Local\Microsoft\Windows\INetCache\IE\Z2O0SZSX\1381070386[1]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003798"/>
            <a:ext cx="576064" cy="53421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88224" y="213970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Посмотрите видео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31640" y="3768010"/>
            <a:ext cx="475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Меньше сидим </a:t>
            </a:r>
            <a:br>
              <a:rPr lang="ru-RU" sz="24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	– больше учимся!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Интерактивный куб </a:t>
            </a:r>
            <a:r>
              <a:rPr lang="en-US" dirty="0" err="1" smtClean="0">
                <a:solidFill>
                  <a:srgbClr val="0070C0"/>
                </a:solidFill>
              </a:rPr>
              <a:t>iMO</a:t>
            </a:r>
            <a:r>
              <a:rPr lang="en-US" dirty="0" smtClean="0">
                <a:solidFill>
                  <a:srgbClr val="0070C0"/>
                </a:solidFill>
              </a:rPr>
              <a:t>-LEARN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7128792" cy="915566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Организация пространства</a:t>
            </a:r>
            <a:endParaRPr lang="ru-RU" dirty="0"/>
          </a:p>
        </p:txBody>
      </p:sp>
      <p:pic>
        <p:nvPicPr>
          <p:cNvPr id="4" name="Рисунок 3" descr="C:\Users\adm\AppData\Local\Temp\06b67bd7-c1cd-4d2f-a034-802b19189987.png"/>
          <p:cNvPicPr/>
          <p:nvPr/>
        </p:nvPicPr>
        <p:blipFill>
          <a:blip r:embed="rId2" cstate="print"/>
          <a:srcRect b="21435"/>
          <a:stretch>
            <a:fillRect/>
          </a:stretch>
        </p:blipFill>
        <p:spPr bwMode="auto">
          <a:xfrm>
            <a:off x="467544" y="987574"/>
            <a:ext cx="7920880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\AppData\Local\Temp\6c88da67-a894-4c58-9640-94d025bcfd7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373724"/>
            <a:ext cx="2608206" cy="1782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dm\AppData\Local\Temp\194ff6df-f010-409d-bca3-615cd682b4d0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291830"/>
            <a:ext cx="2394368" cy="1536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5536" y="2499742"/>
            <a:ext cx="36004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Вы можете создавать динамичную, трансформируемую образовательную среду. </a:t>
            </a:r>
          </a:p>
          <a:p>
            <a:pPr marL="228600" indent="-228600">
              <a:spcAft>
                <a:spcPts val="600"/>
              </a:spcAft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Всего за несколько секунд переходить от фронтальной работы к групповой.</a:t>
            </a:r>
          </a:p>
          <a:p>
            <a:pPr marL="228600" indent="-228600">
              <a:spcAft>
                <a:spcPts val="600"/>
              </a:spcAft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Отсутствие острых углов препятствует появлению травм.</a:t>
            </a:r>
          </a:p>
          <a:p>
            <a:pPr>
              <a:spcAft>
                <a:spcPts val="600"/>
              </a:spcAft>
            </a:pPr>
            <a:endParaRPr lang="ru-RU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67494"/>
            <a:ext cx="4464496" cy="86409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300" dirty="0" smtClean="0"/>
              <a:t>Двигательная активность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9582"/>
            <a:ext cx="8136904" cy="339447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Совместной работой учеников и преподавателей были созданы разнообразные задания по различным предметам, таким как математика, языки, упражнение на баланс, и даже головоломки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1710"/>
            <a:ext cx="7488832" cy="262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1779662"/>
            <a:ext cx="8625600" cy="288032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995686"/>
            <a:ext cx="4355976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3600" b="1" dirty="0" smtClean="0">
                <a:solidFill>
                  <a:srgbClr val="92D050"/>
                </a:solidFill>
                <a:latin typeface="+mj-lt"/>
              </a:rPr>
              <a:t>Более </a:t>
            </a:r>
            <a:r>
              <a:rPr lang="en-US" sz="4800" b="1" dirty="0" smtClean="0">
                <a:solidFill>
                  <a:srgbClr val="00B0F0"/>
                </a:solidFill>
                <a:latin typeface="+mj-lt"/>
              </a:rPr>
              <a:t>2500 </a:t>
            </a:r>
            <a:r>
              <a:rPr lang="ru-RU" sz="3600" b="1" dirty="0" smtClean="0">
                <a:solidFill>
                  <a:srgbClr val="92D050"/>
                </a:solidFill>
                <a:latin typeface="+mj-lt"/>
              </a:rPr>
              <a:t>выпускников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3600" b="1" dirty="0" smtClean="0">
                <a:solidFill>
                  <a:srgbClr val="92D050"/>
                </a:solidFill>
                <a:latin typeface="+mj-lt"/>
                <a:cs typeface="+mn-cs"/>
              </a:rPr>
              <a:t>Учебного Центра </a:t>
            </a:r>
            <a:r>
              <a:rPr lang="en-US" sz="3600" b="1" dirty="0" smtClean="0">
                <a:solidFill>
                  <a:srgbClr val="92D050"/>
                </a:solidFill>
                <a:latin typeface="+mj-lt"/>
                <a:cs typeface="+mn-cs"/>
              </a:rPr>
              <a:t>DIGIS c </a:t>
            </a:r>
            <a:r>
              <a:rPr lang="en-US" sz="4800" b="1" dirty="0" smtClean="0">
                <a:solidFill>
                  <a:srgbClr val="00B0F0"/>
                </a:solidFill>
                <a:latin typeface="+mj-lt"/>
                <a:cs typeface="+mn-cs"/>
              </a:rPr>
              <a:t>201</a:t>
            </a:r>
            <a:r>
              <a:rPr lang="ru-RU" sz="4800" b="1" dirty="0" smtClean="0">
                <a:solidFill>
                  <a:srgbClr val="00B0F0"/>
                </a:solidFill>
                <a:latin typeface="+mj-lt"/>
                <a:cs typeface="+mn-cs"/>
              </a:rPr>
              <a:t>2</a:t>
            </a:r>
            <a:r>
              <a:rPr lang="en-US" sz="3600" b="1" dirty="0" smtClean="0">
                <a:solidFill>
                  <a:srgbClr val="92D050"/>
                </a:solidFill>
                <a:latin typeface="+mj-lt"/>
                <a:cs typeface="+mn-cs"/>
              </a:rPr>
              <a:t> </a:t>
            </a:r>
            <a:r>
              <a:rPr lang="ru-RU" sz="3600" b="1" dirty="0" smtClean="0">
                <a:solidFill>
                  <a:srgbClr val="92D050"/>
                </a:solidFill>
                <a:latin typeface="+mj-lt"/>
              </a:rPr>
              <a:t>года</a:t>
            </a:r>
            <a:endParaRPr lang="ru-RU" sz="3600" b="1" dirty="0">
              <a:solidFill>
                <a:srgbClr val="92D050"/>
              </a:solidFill>
              <a:latin typeface="+mj-lt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28992" y="-22820"/>
            <a:ext cx="5115056" cy="1143000"/>
          </a:xfr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z="4400" dirty="0" smtClean="0"/>
              <a:t>Знание - сила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6057" y="4213135"/>
            <a:ext cx="3385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Лицензия государственного образца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73" t="1244" r="1479" b="2459"/>
          <a:stretch>
            <a:fillRect/>
          </a:stretch>
        </p:blipFill>
        <p:spPr bwMode="auto">
          <a:xfrm>
            <a:off x="4737787" y="1794175"/>
            <a:ext cx="3888432" cy="286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опроса</a:t>
            </a:r>
            <a:endParaRPr lang="ru-RU" dirty="0"/>
          </a:p>
        </p:txBody>
      </p:sp>
      <p:pic>
        <p:nvPicPr>
          <p:cNvPr id="4" name="Рисунок 3" descr="C:\Users\adm\AppData\Local\Temp\d2e89b67-75d6-488e-bb9e-f76730daca3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03598"/>
            <a:ext cx="266429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87774"/>
            <a:ext cx="399244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499992" y="113159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Шаг 1.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Учитель подключает кубики, оснащенные датчиком движения.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3147814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Шаг 2.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Учитель запускает опрос на интерактивной доске с помощью облачного программного обеспечения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i3LearnHub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" name="Рисунок 9" descr="C:\Users\adm\AppData\Local\Temp\7cfbb106-ccc4-4b63-9e32-0238adb72005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059582"/>
            <a:ext cx="230425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Проведение опроса</a:t>
            </a:r>
            <a:endParaRPr lang="ru-RU" dirty="0"/>
          </a:p>
        </p:txBody>
      </p:sp>
      <p:pic>
        <p:nvPicPr>
          <p:cNvPr id="5" name="Рисунок 4" descr="C:\Users\adm\AppData\Local\Temp\6b9044ad-4de5-4b83-87ca-a54a4af123be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43758"/>
            <a:ext cx="288032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504" y="1131590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Шаг 3.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Ученики переворачивают свой куб в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позицию, соответствующую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правильному  ответу на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поставленный вопрос. 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3579862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Шаг 4.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Учитель указывает верный ответ на доске, и автоматически ученики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получают обратную связь: верные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ответы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мигают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зеленым цветом, а неверные 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- горят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красным. 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1059582"/>
            <a:ext cx="6120680" cy="254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Активности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1331" t="22842" r="965" b="7982"/>
          <a:stretch>
            <a:fillRect/>
          </a:stretch>
        </p:blipFill>
        <p:spPr bwMode="auto">
          <a:xfrm>
            <a:off x="179512" y="1059582"/>
            <a:ext cx="309634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19976" t="6504" r="3305" b="15211"/>
          <a:stretch>
            <a:fillRect/>
          </a:stretch>
        </p:blipFill>
        <p:spPr bwMode="auto">
          <a:xfrm>
            <a:off x="251520" y="3147814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t="6911"/>
          <a:stretch>
            <a:fillRect/>
          </a:stretch>
        </p:blipFill>
        <p:spPr bwMode="auto">
          <a:xfrm>
            <a:off x="2267744" y="1923678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347864" y="1059582"/>
            <a:ext cx="4608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Word Twister</a:t>
            </a:r>
            <a:r>
              <a:rPr lang="ru-RU" sz="1400" b="1" dirty="0" smtClean="0"/>
              <a:t> (Анаграмма)</a:t>
            </a:r>
          </a:p>
          <a:p>
            <a:r>
              <a:rPr lang="ru-RU" sz="1400" dirty="0" smtClean="0"/>
              <a:t>С помощью игры Анаграмма вы можете изучать со своими учениками новые слова и вводить понятия. </a:t>
            </a:r>
            <a:endParaRPr lang="ru-RU" sz="1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2337723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Category sort</a:t>
            </a:r>
            <a:r>
              <a:rPr lang="ru-RU" sz="1400" b="1" dirty="0" smtClean="0"/>
              <a:t> (Сортировка)</a:t>
            </a:r>
          </a:p>
          <a:p>
            <a:pPr algn="just"/>
            <a:r>
              <a:rPr lang="ru-RU" sz="1400" dirty="0" smtClean="0"/>
              <a:t>Задание позволяет проводить классификацию объектов по нескольким категориям.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3849891"/>
            <a:ext cx="4464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Hangman</a:t>
            </a:r>
            <a:r>
              <a:rPr lang="ru-RU" sz="1400" b="1" dirty="0" smtClean="0"/>
              <a:t> (Виселица)</a:t>
            </a:r>
          </a:p>
          <a:p>
            <a:r>
              <a:rPr lang="ru-RU" sz="1400" dirty="0" smtClean="0"/>
              <a:t>Вариация на тему известной игры «Виселица». Учащимся предстоит угадать слово, выбирая буквы из алфавита.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MakeBlock</a:t>
            </a:r>
            <a:endParaRPr lang="ru-RU" dirty="0"/>
          </a:p>
        </p:txBody>
      </p:sp>
      <p:pic>
        <p:nvPicPr>
          <p:cNvPr id="4098" name="Picture 2" descr="C:\Users\adm\Downloads\2017_Лондон BETT\2017_Лондон BETT\DSC07522.JPG"/>
          <p:cNvPicPr>
            <a:picLocks noChangeAspect="1" noChangeArrowheads="1"/>
          </p:cNvPicPr>
          <p:nvPr/>
        </p:nvPicPr>
        <p:blipFill>
          <a:blip r:embed="rId2" cstate="print"/>
          <a:srcRect l="7080"/>
          <a:stretch>
            <a:fillRect/>
          </a:stretch>
        </p:blipFill>
        <p:spPr bwMode="auto">
          <a:xfrm rot="16200000">
            <a:off x="-296696" y="1751815"/>
            <a:ext cx="3689947" cy="2449498"/>
          </a:xfrm>
          <a:prstGeom prst="rect">
            <a:avLst/>
          </a:prstGeom>
          <a:noFill/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1080153"/>
            <a:ext cx="5040560" cy="12940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9832" y="2427734"/>
            <a:ext cx="58326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 err="1" smtClean="0">
                <a:solidFill>
                  <a:prstClr val="black"/>
                </a:solidFill>
              </a:rPr>
              <a:t>Makeblock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это достаточно молодой и активно развивающийся  Китайский </a:t>
            </a:r>
            <a:r>
              <a:rPr lang="ru-RU" sz="1600" dirty="0" err="1" smtClean="0">
                <a:solidFill>
                  <a:prstClr val="black"/>
                </a:solidFill>
              </a:rPr>
              <a:t>стартап</a:t>
            </a:r>
            <a:r>
              <a:rPr lang="ru-RU" sz="1600" dirty="0" smtClean="0">
                <a:solidFill>
                  <a:prstClr val="black"/>
                </a:solidFill>
              </a:rPr>
              <a:t>, который благодаря качеству и уникальности своих решений, достиг международного уровня</a:t>
            </a:r>
            <a:r>
              <a:rPr lang="ru-RU" sz="2000" dirty="0" smtClean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ru-RU" sz="1600" dirty="0" smtClean="0">
                <a:solidFill>
                  <a:prstClr val="black"/>
                </a:solidFill>
              </a:rPr>
              <a:t>Основатель компании - </a:t>
            </a:r>
            <a:r>
              <a:rPr lang="ru-RU" sz="1600" dirty="0" err="1" smtClean="0">
                <a:solidFill>
                  <a:prstClr val="black"/>
                </a:solidFill>
              </a:rPr>
              <a:t>Jasen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</a:rPr>
              <a:t>Wang</a:t>
            </a:r>
            <a:r>
              <a:rPr lang="ru-RU" sz="1600" dirty="0" smtClean="0">
                <a:solidFill>
                  <a:prstClr val="black"/>
                </a:solidFill>
              </a:rPr>
              <a:t> имеет степень по авиационному дизайну, что видимо и определило как использование алюминия, так и желание применять все актуальные новинки электроники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в выпускаемых конструкторах</a:t>
            </a:r>
            <a:r>
              <a:rPr lang="ru-RU" sz="1400" dirty="0" smtClean="0">
                <a:solidFill>
                  <a:prstClr val="black"/>
                </a:solidFill>
              </a:rPr>
              <a:t>.</a:t>
            </a:r>
            <a:endParaRPr lang="ru-RU" sz="2000" spc="-5" dirty="0">
              <a:solidFill>
                <a:srgbClr val="58585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2915816" y="2067694"/>
            <a:ext cx="3024336" cy="8640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5" descr="http://cdn2.gadgetify.com/wp-content/uploads/2017/11/28/codey-roc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11910"/>
            <a:ext cx="1536172" cy="8640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Деятельность компании</a:t>
            </a:r>
          </a:p>
        </p:txBody>
      </p:sp>
      <p:pic>
        <p:nvPicPr>
          <p:cNvPr id="4" name="Picture 2" descr="E:\rogerwluo\makeblock\公司介绍\LOGO\makeblock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83718"/>
            <a:ext cx="274379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275606"/>
            <a:ext cx="288032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Новые технологические решения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3147814"/>
            <a:ext cx="2520280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Разработка собственного ПО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3507854"/>
            <a:ext cx="252028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Успешное продвижение новых продуктов на </a:t>
            </a:r>
            <a:r>
              <a:rPr lang="en-US" sz="1400" b="1" dirty="0" err="1"/>
              <a:t>Kikstarter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3003798"/>
            <a:ext cx="252028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Технологические конкурсы и соревнования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6136" y="843558"/>
            <a:ext cx="2520280" cy="73866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Совместные проекты с крупными мировыми брендами (</a:t>
            </a:r>
            <a:r>
              <a:rPr lang="en-US" sz="1400" b="1" dirty="0"/>
              <a:t>Microsoft, NASA)</a:t>
            </a:r>
            <a:endParaRPr lang="ru-RU" sz="1400" b="1" dirty="0"/>
          </a:p>
        </p:txBody>
      </p:sp>
      <p:sp>
        <p:nvSpPr>
          <p:cNvPr id="10" name="Стрелка вправо 9"/>
          <p:cNvSpPr/>
          <p:nvPr/>
        </p:nvSpPr>
        <p:spPr>
          <a:xfrm rot="19349553">
            <a:off x="5092247" y="1600422"/>
            <a:ext cx="69169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385956">
            <a:off x="3204691" y="1555790"/>
            <a:ext cx="72310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261146">
            <a:off x="4957641" y="3062658"/>
            <a:ext cx="78315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4139952" y="3075809"/>
            <a:ext cx="43204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9534060">
            <a:off x="2942040" y="3059696"/>
            <a:ext cx="7642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Capture _2018-01-24-16-01-4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148" y="3507854"/>
            <a:ext cx="2272652" cy="1368152"/>
          </a:xfrm>
          <a:prstGeom prst="rect">
            <a:avLst/>
          </a:prstGeom>
        </p:spPr>
      </p:pic>
      <p:pic>
        <p:nvPicPr>
          <p:cNvPr id="16" name="Picture 2" descr="http://204323.selcdn.ru/wincom/uploads/posts/2015-04/1430408049_dsc_2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649482"/>
            <a:ext cx="1944216" cy="1287567"/>
          </a:xfrm>
          <a:prstGeom prst="rect">
            <a:avLst/>
          </a:prstGeom>
          <a:noFill/>
        </p:spPr>
      </p:pic>
      <p:pic>
        <p:nvPicPr>
          <p:cNvPr id="17" name="Рисунок 16" descr="4-1024x6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579862"/>
            <a:ext cx="2016224" cy="134480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35646"/>
            <a:ext cx="1325362" cy="13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Neuro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87624" y="1779662"/>
            <a:ext cx="1560174" cy="1170130"/>
          </a:xfrm>
          <a:prstGeom prst="rect">
            <a:avLst/>
          </a:prstGeom>
        </p:spPr>
      </p:pic>
      <p:pic>
        <p:nvPicPr>
          <p:cNvPr id="22" name="Рисунок 21" descr="20160802145525304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27890">
            <a:off x="3913451" y="844875"/>
            <a:ext cx="1247880" cy="106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4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/>
        </p:nvSpPr>
        <p:spPr>
          <a:xfrm>
            <a:off x="118271" y="1419622"/>
            <a:ext cx="1849905" cy="1044521"/>
          </a:xfrm>
          <a:prstGeom prst="rect">
            <a:avLst/>
          </a:prstGeom>
          <a:solidFill>
            <a:srgbClr val="00AAE6"/>
          </a:solidFill>
          <a:ln w="12700">
            <a:solidFill>
              <a:srgbClr val="00AAE6"/>
            </a:solidFill>
            <a:miter lim="400000"/>
          </a:ln>
        </p:spPr>
        <p:txBody>
          <a:bodyPr lIns="33485" tIns="37797" rIns="33485" bIns="37797" anchor="ctr"/>
          <a:lstStyle/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  <a:sym typeface="Calibri" panose="020F0502020204030204"/>
              </a:rPr>
              <a:t>mBot</a:t>
            </a:r>
            <a:r>
              <a:rPr lang="en-US" sz="700" dirty="0">
                <a:solidFill>
                  <a:schemeClr val="bg1"/>
                </a:solidFill>
                <a:cs typeface="Arial" panose="020B0604020202020204" pitchFamily="34" charset="0"/>
                <a:sym typeface="Calibri" panose="020F0502020204030204"/>
              </a:rPr>
              <a:t> </a:t>
            </a:r>
          </a:p>
        </p:txBody>
      </p:sp>
      <p:sp>
        <p:nvSpPr>
          <p:cNvPr id="264" name="Shape 264"/>
          <p:cNvSpPr/>
          <p:nvPr/>
        </p:nvSpPr>
        <p:spPr>
          <a:xfrm>
            <a:off x="122384" y="2449612"/>
            <a:ext cx="1841299" cy="20273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AAE6"/>
            </a:solidFill>
            <a:miter/>
          </a:ln>
        </p:spPr>
        <p:txBody>
          <a:bodyPr lIns="33485" tIns="37797" rIns="33485" bIns="37797" anchor="ctr"/>
          <a:lstStyle/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1300" dirty="0"/>
          </a:p>
        </p:txBody>
      </p:sp>
      <p:sp>
        <p:nvSpPr>
          <p:cNvPr id="266" name="Shape 266"/>
          <p:cNvSpPr/>
          <p:nvPr/>
        </p:nvSpPr>
        <p:spPr>
          <a:xfrm>
            <a:off x="305247" y="1773844"/>
            <a:ext cx="1606259" cy="214832"/>
          </a:xfrm>
          <a:prstGeom prst="rect">
            <a:avLst/>
          </a:prstGeom>
          <a:ln w="12700">
            <a:miter lim="400000"/>
          </a:ln>
        </p:spPr>
        <p:txBody>
          <a:bodyPr wrap="square" lIns="33485" tIns="37797" rIns="33485" bIns="37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endParaRPr sz="900" dirty="0"/>
          </a:p>
        </p:txBody>
      </p:sp>
      <p:sp>
        <p:nvSpPr>
          <p:cNvPr id="267" name="Shape 267"/>
          <p:cNvSpPr/>
          <p:nvPr/>
        </p:nvSpPr>
        <p:spPr>
          <a:xfrm>
            <a:off x="3271879" y="1829808"/>
            <a:ext cx="2271025" cy="289689"/>
          </a:xfrm>
          <a:prstGeom prst="rect">
            <a:avLst/>
          </a:prstGeom>
          <a:ln w="12700">
            <a:miter lim="400000"/>
          </a:ln>
        </p:spPr>
        <p:txBody>
          <a:bodyPr lIns="33485" tIns="37797" rIns="33485" bIns="37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sz="700" dirty="0"/>
              <a:t>Expand you world with mBot Ranger can be quickly transformed into three different forms. </a:t>
            </a:r>
          </a:p>
        </p:txBody>
      </p:sp>
      <p:sp>
        <p:nvSpPr>
          <p:cNvPr id="268" name="Shape 268"/>
          <p:cNvSpPr/>
          <p:nvPr/>
        </p:nvSpPr>
        <p:spPr>
          <a:xfrm>
            <a:off x="6300016" y="1845188"/>
            <a:ext cx="2271025" cy="289689"/>
          </a:xfrm>
          <a:prstGeom prst="rect">
            <a:avLst/>
          </a:prstGeom>
          <a:ln w="12700">
            <a:miter lim="400000"/>
          </a:ln>
        </p:spPr>
        <p:txBody>
          <a:bodyPr lIns="33485" tIns="37797" rIns="33485" bIns="37797">
            <a:spAutoFit/>
          </a:bodyPr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r>
              <a:rPr sz="700" dirty="0"/>
              <a:t>A flagship 10-in-1 robot kit with rich features and strong Raspberry Pi &amp; Arduino compatibilities.</a:t>
            </a:r>
          </a:p>
        </p:txBody>
      </p:sp>
      <p:sp>
        <p:nvSpPr>
          <p:cNvPr id="282" name="Shape 282"/>
          <p:cNvSpPr/>
          <p:nvPr/>
        </p:nvSpPr>
        <p:spPr>
          <a:xfrm>
            <a:off x="3254289" y="1451759"/>
            <a:ext cx="1840545" cy="414886"/>
          </a:xfrm>
          <a:prstGeom prst="rect">
            <a:avLst/>
          </a:prstGeom>
          <a:ln w="12700">
            <a:miter lim="400000"/>
          </a:ln>
        </p:spPr>
        <p:txBody>
          <a:bodyPr wrap="none" lIns="33485" tIns="37797" rIns="33485" bIns="37797">
            <a:spAutoFit/>
          </a:bodyPr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r>
              <a:rPr sz="2200" dirty="0"/>
              <a:t>mBot Ranger</a:t>
            </a:r>
          </a:p>
        </p:txBody>
      </p:sp>
      <p:sp>
        <p:nvSpPr>
          <p:cNvPr id="283" name="Shape 283"/>
          <p:cNvSpPr/>
          <p:nvPr/>
        </p:nvSpPr>
        <p:spPr>
          <a:xfrm>
            <a:off x="6213410" y="1451759"/>
            <a:ext cx="67689" cy="414886"/>
          </a:xfrm>
          <a:prstGeom prst="rect">
            <a:avLst/>
          </a:prstGeom>
          <a:ln w="12700">
            <a:miter lim="400000"/>
          </a:ln>
        </p:spPr>
        <p:txBody>
          <a:bodyPr wrap="none" lIns="33485" tIns="37797" rIns="33485" bIns="37797">
            <a:spAutoFit/>
          </a:bodyPr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endParaRPr sz="2200" dirty="0"/>
          </a:p>
        </p:txBody>
      </p:sp>
      <p:sp>
        <p:nvSpPr>
          <p:cNvPr id="28" name="Shape 263"/>
          <p:cNvSpPr/>
          <p:nvPr/>
        </p:nvSpPr>
        <p:spPr>
          <a:xfrm>
            <a:off x="2322674" y="1420326"/>
            <a:ext cx="1849905" cy="1044521"/>
          </a:xfrm>
          <a:prstGeom prst="rect">
            <a:avLst/>
          </a:prstGeom>
          <a:solidFill>
            <a:srgbClr val="00AAE6"/>
          </a:solidFill>
          <a:ln w="12700">
            <a:solidFill>
              <a:srgbClr val="00AAE6"/>
            </a:solidFill>
            <a:miter lim="400000"/>
          </a:ln>
        </p:spPr>
        <p:txBody>
          <a:bodyPr lIns="33485" tIns="37797" rIns="33485" bIns="37797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mBot Ranger</a:t>
            </a:r>
          </a:p>
        </p:txBody>
      </p:sp>
      <p:sp>
        <p:nvSpPr>
          <p:cNvPr id="29" name="Shape 264"/>
          <p:cNvSpPr/>
          <p:nvPr/>
        </p:nvSpPr>
        <p:spPr>
          <a:xfrm>
            <a:off x="2326242" y="2449612"/>
            <a:ext cx="1846336" cy="20273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AAE6"/>
            </a:solidFill>
            <a:miter/>
          </a:ln>
        </p:spPr>
        <p:txBody>
          <a:bodyPr lIns="33485" tIns="37797" rIns="33485" bIns="37797" anchor="ctr"/>
          <a:lstStyle/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1300" dirty="0"/>
          </a:p>
        </p:txBody>
      </p:sp>
      <p:pic>
        <p:nvPicPr>
          <p:cNvPr id="272" name="image5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2910" y="2991974"/>
            <a:ext cx="1641085" cy="94267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0" name="Shape 263"/>
          <p:cNvSpPr/>
          <p:nvPr/>
        </p:nvSpPr>
        <p:spPr>
          <a:xfrm>
            <a:off x="4487439" y="1419622"/>
            <a:ext cx="1846701" cy="1044521"/>
          </a:xfrm>
          <a:prstGeom prst="rect">
            <a:avLst/>
          </a:prstGeom>
          <a:solidFill>
            <a:srgbClr val="00AAE6"/>
          </a:solidFill>
          <a:ln w="12700">
            <a:solidFill>
              <a:srgbClr val="00AAE6"/>
            </a:solidFill>
            <a:miter lim="400000"/>
          </a:ln>
        </p:spPr>
        <p:txBody>
          <a:bodyPr lIns="33485" tIns="37797" rIns="33485" bIns="37797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Ultimate 2.0</a:t>
            </a:r>
          </a:p>
        </p:txBody>
      </p:sp>
      <p:sp>
        <p:nvSpPr>
          <p:cNvPr id="31" name="Shape 264"/>
          <p:cNvSpPr/>
          <p:nvPr/>
        </p:nvSpPr>
        <p:spPr>
          <a:xfrm>
            <a:off x="4489207" y="2449613"/>
            <a:ext cx="1844934" cy="20273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AAE6"/>
            </a:solidFill>
            <a:miter/>
          </a:ln>
        </p:spPr>
        <p:txBody>
          <a:bodyPr lIns="33485" tIns="37797" rIns="33485" bIns="37797" anchor="ctr"/>
          <a:lstStyle/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1300" dirty="0"/>
          </a:p>
        </p:txBody>
      </p:sp>
      <p:sp>
        <p:nvSpPr>
          <p:cNvPr id="32" name="Shape 263"/>
          <p:cNvSpPr/>
          <p:nvPr/>
        </p:nvSpPr>
        <p:spPr>
          <a:xfrm>
            <a:off x="6660232" y="1419622"/>
            <a:ext cx="1841853" cy="1044521"/>
          </a:xfrm>
          <a:prstGeom prst="rect">
            <a:avLst/>
          </a:prstGeom>
          <a:solidFill>
            <a:srgbClr val="00AAE6"/>
          </a:solidFill>
          <a:ln w="12700">
            <a:solidFill>
              <a:srgbClr val="00AAE6"/>
            </a:solidFill>
            <a:miter lim="400000"/>
          </a:ln>
        </p:spPr>
        <p:txBody>
          <a:bodyPr lIns="33485" tIns="37797" rIns="33485" bIns="37797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Airblock</a:t>
            </a:r>
          </a:p>
        </p:txBody>
      </p:sp>
      <p:sp>
        <p:nvSpPr>
          <p:cNvPr id="33" name="Shape 264"/>
          <p:cNvSpPr/>
          <p:nvPr/>
        </p:nvSpPr>
        <p:spPr>
          <a:xfrm>
            <a:off x="6660230" y="2449613"/>
            <a:ext cx="1841854" cy="2027395"/>
          </a:xfrm>
          <a:prstGeom prst="rect">
            <a:avLst/>
          </a:prstGeom>
          <a:solidFill>
            <a:srgbClr val="FFFFFF"/>
          </a:solidFill>
          <a:ln w="25400">
            <a:solidFill>
              <a:srgbClr val="00AAE6"/>
            </a:solidFill>
            <a:miter/>
          </a:ln>
        </p:spPr>
        <p:txBody>
          <a:bodyPr lIns="33485" tIns="37797" rIns="33485" bIns="37797" anchor="ctr"/>
          <a:lstStyle/>
          <a:p>
            <a:pPr algn="ctr">
              <a:lnSpc>
                <a:spcPct val="10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 panose="020F0502020204030204"/>
              </a:defRPr>
            </a:pPr>
            <a:endParaRPr sz="1300" dirty="0"/>
          </a:p>
        </p:txBody>
      </p:sp>
      <p:pic>
        <p:nvPicPr>
          <p:cNvPr id="269" name="image4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247" y="2941060"/>
            <a:ext cx="1334789" cy="10902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39" t="5035" r="10109" b="7196"/>
          <a:stretch>
            <a:fillRect/>
          </a:stretch>
        </p:blipFill>
        <p:spPr>
          <a:xfrm>
            <a:off x="4652517" y="2751153"/>
            <a:ext cx="1515965" cy="14859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40" t="18097" r="21105" b="25554"/>
          <a:stretch>
            <a:fillRect/>
          </a:stretch>
        </p:blipFill>
        <p:spPr>
          <a:xfrm>
            <a:off x="6882749" y="2967123"/>
            <a:ext cx="1342860" cy="1064150"/>
          </a:xfrm>
          <a:prstGeom prst="rect">
            <a:avLst/>
          </a:prstGeom>
        </p:spPr>
      </p:pic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Решения от </a:t>
            </a:r>
            <a:r>
              <a:rPr lang="en-US" dirty="0" err="1" smtClean="0"/>
              <a:t>MakeBlock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384"/>
          <p:cNvSpPr/>
          <p:nvPr/>
        </p:nvSpPr>
        <p:spPr>
          <a:xfrm>
            <a:off x="366927" y="673047"/>
            <a:ext cx="8401959" cy="341020"/>
          </a:xfrm>
          <a:prstGeom prst="rect">
            <a:avLst/>
          </a:prstGeom>
          <a:ln w="12700">
            <a:miter lim="400000"/>
          </a:ln>
        </p:spPr>
        <p:txBody>
          <a:bodyPr wrap="square" lIns="33485" tIns="37797" rIns="33485" bIns="37797">
            <a:spAutoFit/>
          </a:bodyPr>
          <a:lstStyle/>
          <a:p>
            <a:pPr>
              <a:lnSpc>
                <a:spcPct val="150000"/>
              </a:lnSpc>
            </a:pPr>
            <a:endParaRPr lang="ru-RU" sz="130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Комплексное решение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395536" y="987574"/>
            <a:ext cx="8291264" cy="165963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Комплексное решение по оснащению кабинета робототехники и проектной деятельности.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rPr>
              <a:t>Индивидуальный подход к образовательным задачам Заказчика. </a:t>
            </a:r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467544" y="2221235"/>
            <a:ext cx="7776864" cy="2703136"/>
            <a:chOff x="467544" y="2283718"/>
            <a:chExt cx="7776864" cy="27031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651870"/>
              <a:ext cx="2520280" cy="1328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4496"/>
            <a:stretch>
              <a:fillRect/>
            </a:stretch>
          </p:blipFill>
          <p:spPr bwMode="auto">
            <a:xfrm>
              <a:off x="5724128" y="2283718"/>
              <a:ext cx="2506204" cy="1363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283718"/>
              <a:ext cx="5184576" cy="2703136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Преимущества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5566"/>
            <a:ext cx="421461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07904" y="1203598"/>
            <a:ext cx="5256584" cy="3744416"/>
          </a:xfrm>
        </p:spPr>
        <p:txBody>
          <a:bodyPr>
            <a:normAutofit fontScale="92500" lnSpcReduction="10000"/>
          </a:bodyPr>
          <a:lstStyle/>
          <a:p>
            <a:pPr marL="517525" marR="671195" indent="-231775" algn="just" defTabSz="914400" fontAlgn="auto">
              <a:spcBef>
                <a:spcPts val="480"/>
              </a:spcBef>
              <a:spcAft>
                <a:spcPts val="0"/>
              </a:spcAft>
              <a:buClr>
                <a:srgbClr val="0093C7"/>
              </a:buClr>
              <a:buFont typeface="Wingdings" pitchFamily="2" charset="2"/>
              <a:buChar char="§"/>
              <a:tabLst>
                <a:tab pos="354013" algn="l"/>
              </a:tabLst>
            </a:pPr>
            <a:r>
              <a:rPr lang="ru-RU" sz="1800" spc="-5" dirty="0" smtClean="0">
                <a:solidFill>
                  <a:srgbClr val="585858"/>
                </a:solidFill>
                <a:latin typeface="Calibri"/>
                <a:cs typeface="Calibri"/>
              </a:rPr>
              <a:t>АНОДИРОВАННЫЙ АЛЮМИНИЙ - используется как материал структурных элементов, из которых собирается робот. </a:t>
            </a:r>
            <a:endParaRPr lang="ru-RU" sz="1800" spc="-5" dirty="0" err="1" smtClean="0">
              <a:solidFill>
                <a:srgbClr val="585858"/>
              </a:solidFill>
              <a:latin typeface="Calibri"/>
              <a:cs typeface="Calibri"/>
            </a:endParaRPr>
          </a:p>
          <a:p>
            <a:pPr marL="517525" marR="671195" indent="-231775" algn="just" defTabSz="914400" fontAlgn="auto">
              <a:spcBef>
                <a:spcPts val="480"/>
              </a:spcBef>
              <a:spcAft>
                <a:spcPts val="0"/>
              </a:spcAft>
              <a:buClr>
                <a:srgbClr val="0093C7"/>
              </a:buClr>
              <a:buFont typeface="Wingdings" pitchFamily="2" charset="2"/>
              <a:buChar char="§"/>
              <a:tabLst>
                <a:tab pos="354013" algn="l"/>
              </a:tabLst>
            </a:pPr>
            <a:r>
              <a:rPr lang="ru-RU" sz="1800" spc="-5" dirty="0" smtClean="0">
                <a:solidFill>
                  <a:srgbClr val="585858"/>
                </a:solidFill>
                <a:latin typeface="Calibri"/>
                <a:cs typeface="Calibri"/>
              </a:rPr>
              <a:t>ФОРМ-ФАКТОР ЭЛЕМЕНТОВ – гибкость платформы на конструктивном уровне обеспечивается наличием отверстий, совместимых помимо прочего с типичными элементами LEGO</a:t>
            </a:r>
          </a:p>
          <a:p>
            <a:pPr marL="517525" marR="671195" indent="-231775" algn="just" defTabSz="914400" fontAlgn="auto">
              <a:spcBef>
                <a:spcPts val="480"/>
              </a:spcBef>
              <a:spcAft>
                <a:spcPts val="0"/>
              </a:spcAft>
              <a:buClr>
                <a:srgbClr val="0093C7"/>
              </a:buClr>
              <a:buFont typeface="Wingdings" pitchFamily="2" charset="2"/>
              <a:buChar char="§"/>
              <a:tabLst>
                <a:tab pos="354013" algn="l"/>
              </a:tabLst>
            </a:pPr>
            <a:r>
              <a:rPr lang="ru-RU" sz="1800" spc="-5" dirty="0" smtClean="0">
                <a:solidFill>
                  <a:srgbClr val="585858"/>
                </a:solidFill>
                <a:latin typeface="Calibri"/>
                <a:cs typeface="Calibri"/>
              </a:rPr>
              <a:t>ARDUINO-контроллеры – это открытая и широко применяемая среда программирования</a:t>
            </a:r>
          </a:p>
          <a:p>
            <a:pPr marL="517525" marR="671195" indent="-231775" algn="just" defTabSz="914400" fontAlgn="auto">
              <a:spcBef>
                <a:spcPts val="480"/>
              </a:spcBef>
              <a:spcAft>
                <a:spcPts val="0"/>
              </a:spcAft>
              <a:buClr>
                <a:srgbClr val="0093C7"/>
              </a:buClr>
              <a:buFont typeface="Wingdings" pitchFamily="2" charset="2"/>
              <a:buChar char="§"/>
              <a:tabLst>
                <a:tab pos="354013" algn="l"/>
              </a:tabLst>
            </a:pPr>
            <a:r>
              <a:rPr lang="ru-RU" sz="1800" spc="-5" dirty="0" smtClean="0">
                <a:solidFill>
                  <a:srgbClr val="585858"/>
                </a:solidFill>
                <a:latin typeface="Calibri"/>
                <a:cs typeface="Calibri"/>
              </a:rPr>
              <a:t>ПОДДЕРЖКА РАЗЛИЧНЫХ ЯЗЫКОВ  программирования </a:t>
            </a:r>
            <a:r>
              <a:rPr lang="en-US" sz="1800" spc="-5" dirty="0" smtClean="0">
                <a:solidFill>
                  <a:srgbClr val="585858"/>
                </a:solidFill>
                <a:cs typeface="Calibri"/>
              </a:rPr>
              <a:t>C++, JavaScript, Python </a:t>
            </a:r>
            <a:r>
              <a:rPr lang="ru-RU" sz="1800" spc="-5" dirty="0" smtClean="0">
                <a:solidFill>
                  <a:srgbClr val="585858"/>
                </a:solidFill>
                <a:cs typeface="Calibri"/>
              </a:rPr>
              <a:t>и</a:t>
            </a:r>
            <a:r>
              <a:rPr lang="en-US" sz="1800" spc="-5" dirty="0" smtClean="0">
                <a:solidFill>
                  <a:srgbClr val="585858"/>
                </a:solidFill>
                <a:cs typeface="Calibri"/>
              </a:rPr>
              <a:t> Apple Swift</a:t>
            </a:r>
            <a:r>
              <a:rPr lang="ru-RU" sz="1800" spc="-5" dirty="0" smtClean="0">
                <a:solidFill>
                  <a:srgbClr val="585858"/>
                </a:solidFill>
                <a:cs typeface="Calibri"/>
              </a:rPr>
              <a:t>.</a:t>
            </a:r>
            <a:endParaRPr lang="ru-RU" sz="1800" spc="-5" dirty="0" smtClean="0">
              <a:solidFill>
                <a:srgbClr val="58585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erebral-overload.com/wp-content/uploads/2017/11/Codey-Rock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993" y="1059582"/>
            <a:ext cx="6717359" cy="37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Codey </a:t>
            </a:r>
            <a:r>
              <a:rPr lang="en-US" dirty="0" smtClean="0"/>
              <a:t>Rocky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14472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88" t="4204" r="9320" b="7077"/>
          <a:stretch/>
        </p:blipFill>
        <p:spPr>
          <a:xfrm>
            <a:off x="0" y="1707654"/>
            <a:ext cx="4387896" cy="2647187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131840" y="339502"/>
            <a:ext cx="5328592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Модульная цифровая лаборатория </a:t>
            </a:r>
            <a:r>
              <a:rPr lang="en-US" dirty="0" smtClean="0"/>
              <a:t>Neuron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499992" y="1275606"/>
            <a:ext cx="3888432" cy="339447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Простой и долговечный</a:t>
            </a:r>
          </a:p>
          <a:p>
            <a:r>
              <a:rPr lang="ru-RU" dirty="0" smtClean="0"/>
              <a:t>Интегрированное решение для </a:t>
            </a:r>
            <a:r>
              <a:rPr lang="en-US" dirty="0" smtClean="0"/>
              <a:t>STEM –</a:t>
            </a:r>
            <a:r>
              <a:rPr lang="ru-RU" dirty="0" smtClean="0"/>
              <a:t>проектов</a:t>
            </a:r>
          </a:p>
          <a:p>
            <a:r>
              <a:rPr lang="ru-RU" dirty="0" smtClean="0"/>
              <a:t>Не требуется специальных знаний по программированию</a:t>
            </a:r>
          </a:p>
          <a:p>
            <a:r>
              <a:rPr lang="ru-RU" dirty="0" smtClean="0"/>
              <a:t>Постоянно обновляемые материалы для учителей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85704450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Картинки по запросу educational tren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34914"/>
            <a:ext cx="3433028" cy="2016224"/>
          </a:xfrm>
          <a:prstGeom prst="rect">
            <a:avLst/>
          </a:prstGeom>
          <a:noFill/>
        </p:spPr>
      </p:pic>
      <p:sp>
        <p:nvSpPr>
          <p:cNvPr id="53251" name="Заголовок 1"/>
          <p:cNvSpPr>
            <a:spLocks noGrp="1"/>
          </p:cNvSpPr>
          <p:nvPr>
            <p:ph type="title"/>
          </p:nvPr>
        </p:nvSpPr>
        <p:spPr>
          <a:xfrm>
            <a:off x="468313" y="268288"/>
            <a:ext cx="8074025" cy="6477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84C2"/>
                </a:solidFill>
              </a:rPr>
              <a:t>Актуальные тенденции</a:t>
            </a: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3275856" y="1275606"/>
            <a:ext cx="5184576" cy="3528392"/>
          </a:xfrm>
          <a:prstGeom prst="rect">
            <a:avLst/>
          </a:prstGeom>
        </p:spPr>
        <p:txBody>
          <a:bodyPr/>
          <a:lstStyle/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1400" b="1" dirty="0" smtClean="0">
                <a:latin typeface="+mn-lt"/>
                <a:cs typeface="+mn-cs"/>
              </a:rPr>
              <a:t>ЗОНАЛЬНАЯ СТРУКТУРА ОБРАЗОВАТЕЛЬНОГО ПРОСТРАНСТВА</a:t>
            </a:r>
            <a:r>
              <a:rPr lang="ru-RU" sz="1400" dirty="0" smtClean="0">
                <a:latin typeface="+mn-lt"/>
                <a:cs typeface="+mn-cs"/>
              </a:rPr>
              <a:t> для полноценного личностно-ориентированного обучения</a:t>
            </a:r>
            <a:endParaRPr lang="ru-RU" sz="1400" dirty="0">
              <a:latin typeface="+mn-lt"/>
              <a:cs typeface="+mn-cs"/>
            </a:endParaRPr>
          </a:p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1400" b="1" dirty="0" smtClean="0">
                <a:latin typeface="+mn-lt"/>
                <a:cs typeface="+mn-cs"/>
              </a:rPr>
              <a:t>МОБИЛЬНОСТЬ И НЕПРЕРЫВНОСТЬ </a:t>
            </a:r>
          </a:p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dirty="0">
                <a:latin typeface="+mn-lt"/>
                <a:cs typeface="+mn-cs"/>
              </a:rPr>
              <a:t>	</a:t>
            </a:r>
            <a:r>
              <a:rPr lang="ru-RU" sz="1400" dirty="0" smtClean="0">
                <a:latin typeface="+mn-lt"/>
                <a:cs typeface="+mn-cs"/>
              </a:rPr>
              <a:t>образование должно быть доступно всем, вне зависимости  от времени, места и физических возможностей</a:t>
            </a:r>
            <a:endParaRPr lang="ru-RU" sz="1400" dirty="0">
              <a:latin typeface="+mn-lt"/>
              <a:cs typeface="+mn-cs"/>
            </a:endParaRPr>
          </a:p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1400" b="1" dirty="0" smtClean="0">
                <a:latin typeface="+mn-lt"/>
                <a:cs typeface="+mn-cs"/>
              </a:rPr>
              <a:t>ПРОЕКТНАЯ ДЕЯТЕЛЬНОСТЬ</a:t>
            </a:r>
            <a:r>
              <a:rPr lang="ru-RU" sz="1400" dirty="0" smtClean="0">
                <a:latin typeface="+mn-lt"/>
                <a:cs typeface="+mn-cs"/>
              </a:rPr>
              <a:t>,</a:t>
            </a:r>
          </a:p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dirty="0">
                <a:latin typeface="+mn-lt"/>
              </a:rPr>
              <a:t>	</a:t>
            </a:r>
            <a:r>
              <a:rPr lang="ru-RU" sz="1400" dirty="0">
                <a:latin typeface="+mn-lt"/>
                <a:cs typeface="+mn-cs"/>
              </a:rPr>
              <a:t>развитие </a:t>
            </a:r>
            <a:r>
              <a:rPr lang="en-US" sz="1400" dirty="0">
                <a:latin typeface="+mn-lt"/>
                <a:cs typeface="+mn-cs"/>
              </a:rPr>
              <a:t>STEAM-</a:t>
            </a:r>
            <a:r>
              <a:rPr lang="ru-RU" sz="1400" dirty="0">
                <a:latin typeface="+mn-lt"/>
                <a:cs typeface="+mn-cs"/>
              </a:rPr>
              <a:t>проектов, моделирующих условия взаимодействия реальных </a:t>
            </a:r>
            <a:r>
              <a:rPr lang="ru-RU" sz="1400" dirty="0" smtClean="0">
                <a:latin typeface="+mn-lt"/>
                <a:cs typeface="+mn-cs"/>
              </a:rPr>
              <a:t>рабочих групп, </a:t>
            </a:r>
            <a:r>
              <a:rPr lang="ru-RU" sz="1400" dirty="0">
                <a:latin typeface="+mn-lt"/>
                <a:cs typeface="+mn-cs"/>
              </a:rPr>
              <a:t>как на уроках, так и в системе дополнительного образования</a:t>
            </a:r>
          </a:p>
          <a:p>
            <a:pPr marL="158750" indent="-158750" defTabSz="914362" fontAlgn="auto">
              <a:spcBef>
                <a:spcPct val="20000"/>
              </a:spcBef>
              <a:spcAft>
                <a:spcPts val="0"/>
              </a:spcAft>
              <a:buClr>
                <a:srgbClr val="0094C8"/>
              </a:buClr>
              <a:buFont typeface="Wingdings" pitchFamily="2" charset="2"/>
              <a:buChar char="§"/>
              <a:defRPr/>
            </a:pPr>
            <a:r>
              <a:rPr lang="ru-RU" sz="1400" b="1" dirty="0" smtClean="0">
                <a:latin typeface="+mn-lt"/>
                <a:cs typeface="+mn-cs"/>
              </a:rPr>
              <a:t>ПРЕЕМСТВЕННОСТЬ И СИСТЕМНОСТЬ </a:t>
            </a:r>
            <a:r>
              <a:rPr lang="ru-RU" sz="1400" dirty="0" smtClean="0">
                <a:latin typeface="+mn-lt"/>
                <a:cs typeface="+mn-cs"/>
              </a:rPr>
              <a:t>от </a:t>
            </a:r>
            <a:r>
              <a:rPr lang="ru-RU" sz="1400" dirty="0">
                <a:latin typeface="+mn-lt"/>
                <a:cs typeface="+mn-cs"/>
              </a:rPr>
              <a:t>дошкольной и начальной школы до старших </a:t>
            </a:r>
            <a:r>
              <a:rPr lang="ru-RU" sz="1400" dirty="0" smtClean="0">
                <a:latin typeface="+mn-lt"/>
                <a:cs typeface="+mn-cs"/>
              </a:rPr>
              <a:t>классов. Использованные решения могут применяться как в рамках основного учебного процесса, так и в дополнительном образовании</a:t>
            </a:r>
            <a:endParaRPr lang="ru-RU" sz="1400" dirty="0">
              <a:latin typeface="+mn-lt"/>
              <a:cs typeface="+mn-cs"/>
            </a:endParaRPr>
          </a:p>
          <a:p>
            <a:pPr marL="342886" indent="-342886" defTabSz="914362" fontAlgn="auto">
              <a:spcBef>
                <a:spcPct val="2000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dirty="0">
                <a:latin typeface="+mn-lt"/>
                <a:cs typeface="+mn-cs"/>
              </a:rPr>
              <a:t>	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868144" y="699542"/>
            <a:ext cx="25202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 anchor="ctr">
            <a:normAutofit/>
          </a:bodyPr>
          <a:lstStyle/>
          <a:p>
            <a:pPr algn="r">
              <a:defRPr/>
            </a:pPr>
            <a:endParaRPr lang="ru-RU" sz="2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Picture 2" descr="Картинки по запросу trends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2991098"/>
            <a:ext cx="3312368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069" y="299697"/>
            <a:ext cx="8075240" cy="648072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Безэкранный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программируемый робот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2506" y="2068998"/>
            <a:ext cx="4343910" cy="33944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/>
              <a:t> </a:t>
            </a:r>
          </a:p>
        </p:txBody>
      </p:sp>
      <p:pic>
        <p:nvPicPr>
          <p:cNvPr id="4" name="Picture 2" descr="coding to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711" y="1501769"/>
            <a:ext cx="3324025" cy="1070602"/>
          </a:xfrm>
          <a:prstGeom prst="rect">
            <a:avLst/>
          </a:prstGeom>
          <a:noFill/>
        </p:spPr>
      </p:pic>
      <p:pic>
        <p:nvPicPr>
          <p:cNvPr id="5" name="Picture 4" descr="https://res.cloudinary.com/hrscywv4p/image/upload/c_limit,fl_lossy,h_1440,w_720,f_auto,q_auto/v1/1216473/%E7%94%BB%E6%9D%BF_2_mperyc.png"/>
          <p:cNvPicPr>
            <a:picLocks noChangeAspect="1" noChangeArrowheads="1"/>
          </p:cNvPicPr>
          <p:nvPr/>
        </p:nvPicPr>
        <p:blipFill rotWithShape="1">
          <a:blip r:embed="rId3" cstate="print"/>
          <a:srcRect l="16531" r="9833"/>
          <a:stretch/>
        </p:blipFill>
        <p:spPr bwMode="auto">
          <a:xfrm>
            <a:off x="35496" y="1275606"/>
            <a:ext cx="3528392" cy="348110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430495" y="2842904"/>
            <a:ext cx="3427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БЕЗ КОМПЬЮТЕРА И МОБИЛЬНЫХ УСТРОЙСТВ!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для детей в возрасте 4+</a:t>
            </a:r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4960" y="3937543"/>
            <a:ext cx="887526" cy="82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1709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ding toy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324" y="4227934"/>
            <a:ext cx="1846814" cy="571374"/>
          </a:xfrm>
          <a:prstGeom prst="rect">
            <a:avLst/>
          </a:prstGeom>
          <a:noFill/>
        </p:spPr>
      </p:pic>
      <p:sp>
        <p:nvSpPr>
          <p:cNvPr id="6" name="AutoShape 2" descr="https://res.cloudinary.com/hrscywv4p/image/upload/c_limit,fl_lossy,h_1440,w_720,f_auto,q_auto/v1/1216473/%E7%94%BB%E6%9D%BF_1_nfabml.png"/>
          <p:cNvSpPr>
            <a:spLocks noChangeAspect="1" noChangeArrowheads="1"/>
          </p:cNvSpPr>
          <p:nvPr/>
        </p:nvSpPr>
        <p:spPr bwMode="auto">
          <a:xfrm>
            <a:off x="77472" y="-58325"/>
            <a:ext cx="146247" cy="146247"/>
          </a:xfrm>
          <a:prstGeom prst="rect">
            <a:avLst/>
          </a:prstGeom>
          <a:noFill/>
        </p:spPr>
        <p:txBody>
          <a:bodyPr vert="horz" wrap="square" lIns="45534" tIns="22767" rIns="45534" bIns="2276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res.cloudinary.com/hrscywv4p/image/upload/c_limit,fl_lossy,h_1440,w_720,f_auto,q_auto/v1/1216473/%E7%94%BB%E6%9D%BF_4_bqbjzh.png"/>
          <p:cNvSpPr>
            <a:spLocks noChangeAspect="1" noChangeArrowheads="1"/>
          </p:cNvSpPr>
          <p:nvPr/>
        </p:nvSpPr>
        <p:spPr bwMode="auto">
          <a:xfrm>
            <a:off x="77472" y="-58325"/>
            <a:ext cx="146247" cy="146247"/>
          </a:xfrm>
          <a:prstGeom prst="rect">
            <a:avLst/>
          </a:prstGeom>
          <a:noFill/>
        </p:spPr>
        <p:txBody>
          <a:bodyPr vert="horz" wrap="square" lIns="45534" tIns="22767" rIns="45534" bIns="2276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Z:\Личное\Гололобов\1 БРЕНДЫ\MATATA LAB\Product Resource\pictures\Advertisement\What you lear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367493"/>
            <a:ext cx="4930577" cy="1500650"/>
          </a:xfrm>
          <a:prstGeom prst="rect">
            <a:avLst/>
          </a:prstGeom>
          <a:noFill/>
        </p:spPr>
      </p:pic>
      <p:pic>
        <p:nvPicPr>
          <p:cNvPr id="21507" name="Picture 3" descr="Z:\Личное\Гололобов\1 БРЕНДЫ\MATATA LAB\Product Resource\pictures\Advertisement\Advance S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143" y="1477262"/>
            <a:ext cx="3405176" cy="26534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846788" y="1489464"/>
            <a:ext cx="1362593" cy="8279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Учимся составлять алгоритмы в процессе игры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7672" y="1598263"/>
            <a:ext cx="1290877" cy="6440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Учим цифры и применяем их на практике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77749" y="1506315"/>
            <a:ext cx="1362593" cy="82791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Узнаем различные геометрические фигуры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60463" y="3809454"/>
            <a:ext cx="1362593" cy="6440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Учим ноты и составляем из них мелодии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30629" y="3809454"/>
            <a:ext cx="1362593" cy="6440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Составляем программы для рисования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3280" y="3809454"/>
            <a:ext cx="1362593" cy="64402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95" b="1" dirty="0"/>
              <a:t>Выдумываем, фантазируем, творим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Чему можно научиться</a:t>
            </a:r>
            <a:r>
              <a:rPr lang="en-US" dirty="0" smtClean="0"/>
              <a:t>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173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627534"/>
            <a:ext cx="4536504" cy="2160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Переносной купольный планетарий</a:t>
            </a:r>
            <a:endParaRPr lang="ru-RU" dirty="0"/>
          </a:p>
        </p:txBody>
      </p:sp>
      <p:pic>
        <p:nvPicPr>
          <p:cNvPr id="4" name="Содержимое 3" descr="купол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1920" y="1131590"/>
            <a:ext cx="4392488" cy="2736304"/>
          </a:xfrm>
        </p:spPr>
      </p:pic>
      <p:pic>
        <p:nvPicPr>
          <p:cNvPr id="6" name="Рисунок 5" descr="система с ноутом ПН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931790"/>
            <a:ext cx="2786222" cy="18722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7504" y="1491630"/>
            <a:ext cx="403244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spcBef>
                <a:spcPct val="20000"/>
              </a:spcBef>
              <a:buClr>
                <a:srgbClr val="0094C8"/>
              </a:buClr>
              <a:buFont typeface="Wingdings" pitchFamily="2" charset="2"/>
              <a:buChar char="§"/>
              <a:tabLst>
                <a:tab pos="353695" algn="l"/>
                <a:tab pos="354330" algn="l"/>
              </a:tabLs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Проекционная система и надувной купол- это мощная и комплексная </a:t>
            </a:r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мультимедийная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система с объемным звуком. </a:t>
            </a:r>
          </a:p>
          <a:p>
            <a:pPr marL="341313" indent="-341313">
              <a:spcBef>
                <a:spcPct val="20000"/>
              </a:spcBef>
              <a:buClr>
                <a:srgbClr val="0094C8"/>
              </a:buClr>
              <a:buFont typeface="Wingdings" pitchFamily="2" charset="2"/>
              <a:buChar char="§"/>
              <a:tabLst>
                <a:tab pos="353695" algn="l"/>
                <a:tab pos="354330" algn="l"/>
              </a:tabLst>
            </a:pP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Каждая проекционная система включает готовые обучающие программы-презентации по 9 планетам Солнечной системы, Астрономии, Геологии, Океанографии, Экологии.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Интерактивный пол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419622"/>
            <a:ext cx="4464496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Интерактивная тумба в составе</a:t>
            </a:r>
            <a:r>
              <a:rPr lang="en-US" sz="2000" dirty="0" smtClean="0"/>
              <a:t>:</a:t>
            </a:r>
          </a:p>
          <a:p>
            <a:pPr>
              <a:buNone/>
            </a:pPr>
            <a:endParaRPr lang="ru-RU" sz="2000" dirty="0" smtClean="0"/>
          </a:p>
          <a:p>
            <a:pPr lvl="0"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2000" dirty="0" smtClean="0"/>
              <a:t>Программное обеспечение (российское ПО)</a:t>
            </a:r>
          </a:p>
          <a:p>
            <a:pPr lvl="0"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2000" dirty="0" smtClean="0"/>
              <a:t>Комплект </a:t>
            </a:r>
            <a:r>
              <a:rPr lang="ru-RU" sz="2000" dirty="0" err="1" smtClean="0"/>
              <a:t>веб-камер</a:t>
            </a:r>
            <a:endParaRPr lang="ru-RU" sz="2000" dirty="0" smtClean="0"/>
          </a:p>
          <a:p>
            <a:pPr lvl="0"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2000" dirty="0" err="1" smtClean="0"/>
              <a:t>Мультимедийный</a:t>
            </a:r>
            <a:r>
              <a:rPr lang="ru-RU" sz="2000" dirty="0" smtClean="0"/>
              <a:t> проектор S</a:t>
            </a:r>
            <a:r>
              <a:rPr lang="en-US" sz="2000" dirty="0" smtClean="0"/>
              <a:t>MART</a:t>
            </a:r>
            <a:endParaRPr lang="ru-RU" sz="2000" dirty="0" smtClean="0"/>
          </a:p>
          <a:p>
            <a:pPr lvl="0"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2000" dirty="0" smtClean="0"/>
              <a:t>Тумба для оборудования</a:t>
            </a:r>
          </a:p>
          <a:p>
            <a:pPr lvl="0">
              <a:buClr>
                <a:srgbClr val="0094C8"/>
              </a:buClr>
              <a:buFont typeface="Wingdings" pitchFamily="2" charset="2"/>
              <a:buChar char="§"/>
            </a:pPr>
            <a:r>
              <a:rPr lang="ru-RU" sz="2000" dirty="0" smtClean="0"/>
              <a:t>Ноутбук</a:t>
            </a:r>
          </a:p>
          <a:p>
            <a:endParaRPr lang="ru-RU" sz="3600" dirty="0"/>
          </a:p>
        </p:txBody>
      </p:sp>
      <p:pic>
        <p:nvPicPr>
          <p:cNvPr id="8" name="Рисунок 7" descr="IMG_7866_1(ready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9582"/>
            <a:ext cx="2605187" cy="3672408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7143"/>
          <a:stretch/>
        </p:blipFill>
        <p:spPr>
          <a:xfrm>
            <a:off x="5652120" y="987574"/>
            <a:ext cx="2808312" cy="3278714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 усиления голоса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9278471" y="4491318"/>
            <a:ext cx="138564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1520" y="3291830"/>
            <a:ext cx="2627141" cy="1293867"/>
          </a:xfrm>
          <a:prstGeom prst="rect">
            <a:avLst/>
          </a:prstGeom>
        </p:spPr>
      </p:pic>
      <p:pic>
        <p:nvPicPr>
          <p:cNvPr id="9" name="Picture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7504" y="1131590"/>
            <a:ext cx="3015965" cy="181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131840" y="2859782"/>
            <a:ext cx="244923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75856" y="1203598"/>
            <a:ext cx="2952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spc="-5" dirty="0" err="1" smtClean="0">
                <a:solidFill>
                  <a:srgbClr val="585858"/>
                </a:solidFill>
                <a:latin typeface="Calibri"/>
                <a:cs typeface="Calibri"/>
              </a:rPr>
              <a:t>Мультимедийная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 система со всенаправленным звуковым полем радиусом </a:t>
            </a:r>
            <a:r>
              <a:rPr lang="en-A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360°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lang="en-A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встроенным модулем</a:t>
            </a:r>
            <a:r>
              <a:rPr lang="en-A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 Bluetooth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lang="en-A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беспроводным микрофоном на частоте </a:t>
            </a:r>
            <a:r>
              <a:rPr lang="en-A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2.4GHz </a:t>
            </a:r>
            <a:r>
              <a:rPr lang="ru-RU" sz="1400" spc="-5" dirty="0" smtClean="0">
                <a:solidFill>
                  <a:srgbClr val="585858"/>
                </a:solidFill>
                <a:latin typeface="Calibri"/>
                <a:cs typeface="Calibri"/>
              </a:rPr>
              <a:t>и перекидным микрофоном </a:t>
            </a:r>
            <a:r>
              <a:rPr lang="en-US" sz="1400" spc="-5" dirty="0" err="1" smtClean="0">
                <a:solidFill>
                  <a:srgbClr val="585858"/>
                </a:solidFill>
                <a:latin typeface="Calibri"/>
                <a:cs typeface="Calibri"/>
              </a:rPr>
              <a:t>CatchBox</a:t>
            </a:r>
            <a:endParaRPr lang="en-AU" sz="1400" spc="-5" dirty="0">
              <a:solidFill>
                <a:srgbClr val="58585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37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Vivitek</a:t>
            </a:r>
            <a:r>
              <a:rPr lang="en-US" dirty="0" smtClean="0"/>
              <a:t> </a:t>
            </a:r>
            <a:r>
              <a:rPr lang="en-US" dirty="0" err="1" smtClean="0"/>
              <a:t>NovoPro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200150"/>
            <a:ext cx="8136904" cy="345983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 err="1" smtClean="0">
                <a:solidFill>
                  <a:srgbClr val="0094C8"/>
                </a:solidFill>
              </a:rPr>
              <a:t>NovoPRO</a:t>
            </a:r>
            <a:r>
              <a:rPr lang="ru-RU" sz="1600" dirty="0" smtClean="0">
                <a:solidFill>
                  <a:srgbClr val="0094C8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- это устройство для проведения беспроводных презентаций и совместной работы, спроектированное для интерактивных переговорных комнат и учебных классов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ru-RU" sz="1600" dirty="0" smtClean="0">
                <a:solidFill>
                  <a:schemeClr val="tx1"/>
                </a:solidFill>
              </a:rPr>
              <a:t> обеспечивает полноэкранное отображение информации с </a:t>
            </a:r>
            <a:r>
              <a:rPr lang="en-US" sz="1600" dirty="0" smtClean="0">
                <a:solidFill>
                  <a:schemeClr val="tx1"/>
                </a:solidFill>
              </a:rPr>
              <a:t>Windows, IOS</a:t>
            </a:r>
            <a:r>
              <a:rPr lang="ru-RU" sz="1600" dirty="0" smtClean="0">
                <a:solidFill>
                  <a:schemeClr val="tx1"/>
                </a:solidFill>
              </a:rPr>
              <a:t> и </a:t>
            </a:r>
            <a:r>
              <a:rPr lang="en-US" sz="1600" dirty="0" smtClean="0">
                <a:solidFill>
                  <a:schemeClr val="tx1"/>
                </a:solidFill>
              </a:rPr>
              <a:t>Android</a:t>
            </a:r>
            <a:r>
              <a:rPr lang="ru-RU" sz="1600" dirty="0" smtClean="0">
                <a:solidFill>
                  <a:schemeClr val="tx1"/>
                </a:solidFill>
              </a:rPr>
              <a:t>-устройств.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NovoPro"/>
          <p:cNvPicPr/>
          <p:nvPr/>
        </p:nvPicPr>
        <p:blipFill>
          <a:blip r:embed="rId2" cstate="print"/>
          <a:srcRect t="19444" b="19445"/>
          <a:stretch>
            <a:fillRect/>
          </a:stretch>
        </p:blipFill>
        <p:spPr bwMode="auto">
          <a:xfrm>
            <a:off x="395536" y="2427734"/>
            <a:ext cx="447615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Картинки по запросу novo p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83918"/>
            <a:ext cx="3744416" cy="854165"/>
          </a:xfrm>
          <a:prstGeom prst="rect">
            <a:avLst/>
          </a:prstGeom>
          <a:noFill/>
        </p:spPr>
      </p:pic>
      <p:pic>
        <p:nvPicPr>
          <p:cNvPr id="11268" name="Picture 4" descr="Картинки по запросу novo pro"/>
          <p:cNvPicPr>
            <a:picLocks noChangeAspect="1" noChangeArrowheads="1"/>
          </p:cNvPicPr>
          <p:nvPr/>
        </p:nvPicPr>
        <p:blipFill>
          <a:blip r:embed="rId4" cstate="print"/>
          <a:srcRect l="5730" r="6402"/>
          <a:stretch>
            <a:fillRect/>
          </a:stretch>
        </p:blipFill>
        <p:spPr bwMode="auto">
          <a:xfrm>
            <a:off x="4932039" y="2787774"/>
            <a:ext cx="3577357" cy="194421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Система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потолочного </a:t>
            </a:r>
            <a:r>
              <a:rPr lang="ru-RU" dirty="0"/>
              <a:t>электроснабжения</a:t>
            </a: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96" r="20860"/>
          <a:stretch/>
        </p:blipFill>
        <p:spPr>
          <a:xfrm>
            <a:off x="2339752" y="1203598"/>
            <a:ext cx="4248472" cy="33940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512" y="1347615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Трассы кабеля расположены вверху помещения и не мешают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499742"/>
            <a:ext cx="33843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Колонны электроснабжения с розетками на безопасной высоте</a:t>
            </a:r>
            <a:endParaRPr lang="ru-RU" sz="1600" b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4371950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Рабочие места учеников могут при необходимости перемещаться под потолочной системой</a:t>
            </a:r>
            <a:endParaRPr lang="ru-RU" sz="1600" b="1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1131591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Центральный шкаф электроснабжения (рабочее место учителя)</a:t>
            </a:r>
            <a:endParaRPr lang="ru-RU" sz="1600" b="1" u="sng" dirty="0"/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>
            <a:off x="2555776" y="1707654"/>
            <a:ext cx="2160240" cy="3600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/>
          <p:nvPr/>
        </p:nvCxnSpPr>
        <p:spPr>
          <a:xfrm>
            <a:off x="2987824" y="2643758"/>
            <a:ext cx="360040" cy="2160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/>
          <p:nvPr/>
        </p:nvCxnSpPr>
        <p:spPr>
          <a:xfrm rot="5400000" flipH="1" flipV="1">
            <a:off x="2915816" y="3795886"/>
            <a:ext cx="720080" cy="2880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/>
          <p:nvPr/>
        </p:nvCxnSpPr>
        <p:spPr>
          <a:xfrm rot="5400000">
            <a:off x="5904148" y="2103698"/>
            <a:ext cx="936104" cy="2880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43216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Конфигурация рабочего места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480" r="26112"/>
          <a:stretch/>
        </p:blipFill>
        <p:spPr>
          <a:xfrm>
            <a:off x="323528" y="987574"/>
            <a:ext cx="2808312" cy="39604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872" y="915566"/>
            <a:ext cx="50405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 рисунке представлена типовая конфигурация «1х4»–  одна потолочная колонна для четырёх рабочих мест , то есть четырёх пользователей.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Панели для подключения рассчитаны на четырёх человек – по два комплекта панелей с каждой стороны.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Конфигурация «1х4» экономична, удобна для планирования класса или лаборатории.</a:t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i="1" dirty="0" smtClean="0"/>
              <a:t>Возможны другие конфигурации размещения колонны над рабочими местами. Например, одна колонна над двумя рабочими местами. </a:t>
            </a:r>
            <a:br>
              <a:rPr lang="ru-RU" sz="1400" i="1" dirty="0" smtClean="0"/>
            </a:br>
            <a:r>
              <a:rPr lang="ru-RU" sz="1400" i="1" dirty="0" smtClean="0"/>
              <a:t>Стоимость разных конфигураций рассчитывается отдельно.</a:t>
            </a:r>
          </a:p>
        </p:txBody>
      </p:sp>
    </p:spTree>
    <p:extLst>
      <p:ext uri="{BB962C8B-B14F-4D97-AF65-F5344CB8AC3E}">
        <p14:creationId xmlns:p14="http://schemas.microsoft.com/office/powerpoint/2010/main" xmlns="" val="3483438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203598"/>
            <a:ext cx="8625600" cy="3816424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339502"/>
            <a:ext cx="3744416" cy="504056"/>
          </a:xfrm>
        </p:spPr>
        <p:txBody>
          <a:bodyPr>
            <a:noAutofit/>
          </a:bodyPr>
          <a:lstStyle/>
          <a:p>
            <a:r>
              <a:rPr lang="ru-RU" dirty="0" smtClean="0"/>
              <a:t>Входная зона</a:t>
            </a:r>
            <a:endParaRPr lang="ru-RU" dirty="0"/>
          </a:p>
        </p:txBody>
      </p:sp>
      <p:pic>
        <p:nvPicPr>
          <p:cNvPr id="4" name="Содержимое 3" descr="tbc_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243" b="22439"/>
          <a:stretch>
            <a:fillRect/>
          </a:stretch>
        </p:blipFill>
        <p:spPr>
          <a:xfrm>
            <a:off x="1" y="2499743"/>
            <a:ext cx="5148063" cy="23115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03267" y="1258183"/>
            <a:ext cx="79928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Медиаплеер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позволяет работать с дисплеем в горизонтальной или вертикальной ориентации, </a:t>
            </a:r>
            <a:r>
              <a:rPr lang="ru-RU" alt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контент</a:t>
            </a:r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 воспроизводится  в любом положении. Через систему сенсорных киосков ученики могут публиковать на панель свои файлы, делиться с интересной информацией. Предлагаемая акустическая система обеспечит качественную передачу звука на всей площади помещения благодаря использованию звуковых колонн с расчетным максимальным уровнем звукового давления</a:t>
            </a:r>
          </a:p>
        </p:txBody>
      </p:sp>
      <p:pic>
        <p:nvPicPr>
          <p:cNvPr id="51202" name="Picture 2" descr="http://kiosks.ru/content/art_text_pict/2689/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2080" y="2499742"/>
            <a:ext cx="3333750" cy="230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31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1152" y="1203598"/>
            <a:ext cx="8625600" cy="3816424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http://www.download3dhouse.com/wp-content/uploads/2013/06/Childrens-Hospital-Lobby-Interior.jpg"/>
          <p:cNvPicPr>
            <a:picLocks noChangeAspect="1" noChangeArrowheads="1"/>
          </p:cNvPicPr>
          <p:nvPr/>
        </p:nvPicPr>
        <p:blipFill>
          <a:blip r:embed="rId2" cstate="print"/>
          <a:srcRect l="6486" r="6606"/>
          <a:stretch>
            <a:fillRect/>
          </a:stretch>
        </p:blipFill>
        <p:spPr bwMode="auto">
          <a:xfrm>
            <a:off x="3801121" y="1851670"/>
            <a:ext cx="4824536" cy="31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219256" cy="648072"/>
          </a:xfrm>
        </p:spPr>
        <p:txBody>
          <a:bodyPr>
            <a:normAutofit/>
          </a:bodyPr>
          <a:lstStyle/>
          <a:p>
            <a:r>
              <a:rPr lang="ru-RU" dirty="0" smtClean="0"/>
              <a:t>   Входная зона</a:t>
            </a:r>
            <a:endParaRPr lang="ru-RU" dirty="0"/>
          </a:p>
        </p:txBody>
      </p:sp>
      <p:pic>
        <p:nvPicPr>
          <p:cNvPr id="5" name="Рисунок 4" descr="1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54" y="1851670"/>
            <a:ext cx="4782521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7504" y="1256442"/>
            <a:ext cx="849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Интерактивная универсальная доска объявлений. Место трансляции новостей и событий, видеоматериалов. Решение представляет оперативную информацию в современном виде и популярных форматах. </a:t>
            </a:r>
          </a:p>
        </p:txBody>
      </p:sp>
    </p:spTree>
    <p:extLst>
      <p:ext uri="{BB962C8B-B14F-4D97-AF65-F5344CB8AC3E}">
        <p14:creationId xmlns:p14="http://schemas.microsoft.com/office/powerpoint/2010/main" xmlns="" val="34319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 решения</a:t>
            </a:r>
            <a:endParaRPr lang="ru-RU" dirty="0"/>
          </a:p>
        </p:txBody>
      </p:sp>
      <p:pic>
        <p:nvPicPr>
          <p:cNvPr id="1026" name="Picture 2" descr="Картинки по запросу makeblo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75606"/>
            <a:ext cx="3024336" cy="776435"/>
          </a:xfrm>
          <a:prstGeom prst="rect">
            <a:avLst/>
          </a:prstGeom>
          <a:noFill/>
        </p:spPr>
      </p:pic>
      <p:pic>
        <p:nvPicPr>
          <p:cNvPr id="1027" name="Picture 3" descr="C:\Users\adm\Desktop\!NEW SMART\06. фирменный стиль\aff53386\SMART logo_wTagline_stacked.png"/>
          <p:cNvPicPr>
            <a:picLocks noChangeAspect="1" noChangeArrowheads="1"/>
          </p:cNvPicPr>
          <p:nvPr/>
        </p:nvPicPr>
        <p:blipFill>
          <a:blip r:embed="rId3" cstate="print"/>
          <a:srcRect l="11674" t="14830" r="11612" b="16950"/>
          <a:stretch>
            <a:fillRect/>
          </a:stretch>
        </p:blipFill>
        <p:spPr bwMode="auto">
          <a:xfrm>
            <a:off x="2699792" y="2283718"/>
            <a:ext cx="3024336" cy="1512168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867894"/>
            <a:ext cx="421908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Картинки по запросу vivitek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131590"/>
            <a:ext cx="2664296" cy="845671"/>
          </a:xfrm>
          <a:prstGeom prst="rect">
            <a:avLst/>
          </a:prstGeom>
          <a:noFill/>
        </p:spPr>
      </p:pic>
      <p:pic>
        <p:nvPicPr>
          <p:cNvPr id="1034" name="Picture 10" descr="Картинки по запросу newline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636705"/>
            <a:ext cx="2088232" cy="79914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939902"/>
            <a:ext cx="3995936" cy="81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oding toy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53066" y="2643758"/>
            <a:ext cx="2435358" cy="78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" y="1563638"/>
            <a:ext cx="8625600" cy="2808312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67494"/>
            <a:ext cx="3816424" cy="648072"/>
          </a:xfrm>
        </p:spPr>
        <p:txBody>
          <a:bodyPr/>
          <a:lstStyle/>
          <a:p>
            <a:r>
              <a:rPr lang="ru-RU" dirty="0" smtClean="0"/>
              <a:t>Актовый зал</a:t>
            </a:r>
            <a:endParaRPr lang="ru-RU" dirty="0"/>
          </a:p>
        </p:txBody>
      </p:sp>
      <p:pic>
        <p:nvPicPr>
          <p:cNvPr id="9" name="Содержимое 8" descr="hall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63638"/>
            <a:ext cx="5615247" cy="28097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58" name="AutoShape 6" descr="https://digisgroup.com/owa/service.svc/s/GetFileAttachment?id=AAMkADY2NjMzMjNmLTlhYWMtNGE3NC04MzUxLTJkM2IyODQzZTM3NABGAAAAAABQYBIkLgxYTrRXhdJdDxG%2BBwAjNyW0QdpRRY5DFDur1SV2AAAAAAEMAAAjNyW0QdpRRY5DFDur1SV2AACVSQevAAABEgAQAO7bkhMQRpZCqPZsCaATOL8%3D&amp;isImagePreview=True&amp;X-OWA-CANARY=DA4uWsSfWUG8illalyulWS13xoQGhtMIe8LcOuWBMhRhq_l2nb6Tg93e6xErlwQyehLvRiThKt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digisgroup.com/owa/service.svc/s/GetFileAttachment?id=AAMkADY2NjMzMjNmLTlhYWMtNGE3NC04MzUxLTJkM2IyODQzZTM3NABGAAAAAABQYBIkLgxYTrRXhdJdDxG%2BBwAjNyW0QdpRRY5DFDur1SV2AAAAAAEMAAAjNyW0QdpRRY5DFDur1SV2AACVSQevAAABEgAQAO7bkhMQRpZCqPZsCaATOL8%3D&amp;isImagePreview=True&amp;X-OWA-CANARY=DA4uWsSfWUG8illalyulWS13xoQGhtMIe8LcOuWBMhRhq_l2nb6Tg93e6xErlwQyehLvRiThKt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https://digisgroup.com/owa/service.svc/s/GetFileAttachment?id=AAMkADY2NjMzMjNmLTlhYWMtNGE3NC04MzUxLTJkM2IyODQzZTM3NABGAAAAAABQYBIkLgxYTrRXhdJdDxG%2BBwAjNyW0QdpRRY5DFDur1SV2AAAAAAEMAAAjNyW0QdpRRY5DFDur1SV2AACVSQevAAABEgAQAO7bkhMQRpZCqPZsCaATOL8%3D&amp;isImagePreview=True&amp;X-OWA-CANARY=DA4uWsSfWUG8illalyulWS13xoQGhtMIe8LcOuWBMhRhq_l2nb6Tg93e6xErlwQyehLvRiThKtc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868144" y="2021815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Акустическая система, световое оборудование, экран и проектор для декораций заднего плана, система захвата изображения и трансляции на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LCD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экраны в зале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1152" y="1203598"/>
            <a:ext cx="8625600" cy="3816424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7494"/>
            <a:ext cx="3528392" cy="648072"/>
          </a:xfrm>
        </p:spPr>
        <p:txBody>
          <a:bodyPr/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69" r="639"/>
          <a:stretch>
            <a:fillRect/>
          </a:stretch>
        </p:blipFill>
        <p:spPr bwMode="auto">
          <a:xfrm>
            <a:off x="0" y="2002944"/>
            <a:ext cx="8626219" cy="30098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39552" y="1335707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Современная библиотека – это пространство для работы как с книжным фондом, так и электронной </a:t>
            </a:r>
            <a:r>
              <a:rPr lang="ru-RU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медиатекой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а также технические средства для работы с ними.</a:t>
            </a:r>
          </a:p>
        </p:txBody>
      </p:sp>
    </p:spTree>
    <p:extLst>
      <p:ext uri="{BB962C8B-B14F-4D97-AF65-F5344CB8AC3E}">
        <p14:creationId xmlns:p14="http://schemas.microsoft.com/office/powerpoint/2010/main" xmlns="" val="43280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1152" y="1635646"/>
            <a:ext cx="8625600" cy="2880320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67494"/>
            <a:ext cx="3096344" cy="648072"/>
          </a:xfrm>
        </p:spPr>
        <p:txBody>
          <a:bodyPr/>
          <a:lstStyle/>
          <a:p>
            <a:r>
              <a:rPr lang="ru-RU" dirty="0" smtClean="0"/>
              <a:t>Рекреация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979209"/>
            <a:ext cx="8625600" cy="302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Tijdelijke aanduiding voor inhoud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1993">
            <a:off x="961295" y="1432087"/>
            <a:ext cx="2016983" cy="1512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ijdelijke aanduiding voor inhoud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22920">
            <a:off x="6287610" y="1501167"/>
            <a:ext cx="1802328" cy="135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35896" y="1563638"/>
            <a:ext cx="2016079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5759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" y="1376642"/>
            <a:ext cx="8625600" cy="3384376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658" y="267494"/>
            <a:ext cx="8075240" cy="648072"/>
          </a:xfrm>
        </p:spPr>
        <p:txBody>
          <a:bodyPr/>
          <a:lstStyle/>
          <a:p>
            <a:r>
              <a:rPr lang="ru-RU" dirty="0" smtClean="0"/>
              <a:t>Столовая</a:t>
            </a:r>
            <a:endParaRPr lang="ru-RU" dirty="0"/>
          </a:p>
        </p:txBody>
      </p:sp>
      <p:pic>
        <p:nvPicPr>
          <p:cNvPr id="1027" name="Picture 3" descr="C:\Users\adm\Desktop\!NEW SMART\!проект школы\картинки\наше\Digis_14-47-4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381" y="1714910"/>
            <a:ext cx="4091525" cy="272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Users\adm\Desktop\!NEW SMART\!проект школы\картинки\наше\Digis_15-34-34.jpg"/>
          <p:cNvPicPr>
            <a:picLocks noChangeAspect="1" noChangeArrowheads="1"/>
          </p:cNvPicPr>
          <p:nvPr/>
        </p:nvPicPr>
        <p:blipFill>
          <a:blip r:embed="rId3" cstate="print"/>
          <a:srcRect b="8397"/>
          <a:stretch>
            <a:fillRect/>
          </a:stretch>
        </p:blipFill>
        <p:spPr bwMode="auto">
          <a:xfrm>
            <a:off x="4154467" y="1714910"/>
            <a:ext cx="4466165" cy="27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9369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0151"/>
            <a:ext cx="8435280" cy="3394472"/>
          </a:xfrm>
        </p:spPr>
        <p:txBody>
          <a:bodyPr>
            <a:normAutofit fontScale="62500" lnSpcReduction="20000"/>
          </a:bodyPr>
          <a:lstStyle/>
          <a:p>
            <a:pPr marL="355600" marR="5080" indent="-34290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ГК </a:t>
            </a:r>
            <a:r>
              <a:rPr lang="ru-RU" b="1" spc="-5" dirty="0" err="1" smtClean="0">
                <a:solidFill>
                  <a:srgbClr val="585858"/>
                </a:solidFill>
                <a:cs typeface="Calibri"/>
              </a:rPr>
              <a:t>DiGiS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является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лидером 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российского рынка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образовательных </a:t>
            </a:r>
            <a:r>
              <a:rPr lang="ru-RU" b="1" dirty="0" smtClean="0">
                <a:solidFill>
                  <a:srgbClr val="585858"/>
                </a:solidFill>
                <a:cs typeface="Calibri"/>
              </a:rPr>
              <a:t>решений</a:t>
            </a:r>
            <a:r>
              <a:rPr lang="ru-RU" dirty="0" smtClean="0">
                <a:solidFill>
                  <a:srgbClr val="585858"/>
                </a:solidFill>
                <a:cs typeface="Calibri"/>
              </a:rPr>
              <a:t>,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формирует  тенденции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развития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рынка </a:t>
            </a:r>
            <a:r>
              <a:rPr lang="ru-RU" dirty="0" smtClean="0">
                <a:solidFill>
                  <a:srgbClr val="585858"/>
                </a:solidFill>
                <a:cs typeface="Calibri"/>
              </a:rPr>
              <a:t>и, </a:t>
            </a:r>
            <a:r>
              <a:rPr lang="ru-RU" spc="-15" dirty="0" smtClean="0">
                <a:solidFill>
                  <a:srgbClr val="585858"/>
                </a:solidFill>
                <a:cs typeface="Calibri"/>
              </a:rPr>
              <a:t>благодаря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разветвленной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сети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региональных партнеров и  тренеров,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имеет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огромный опыт реализации крупных и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знаковых 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федеральных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и  региональных проектов в сфере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образования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.</a:t>
            </a:r>
            <a:endParaRPr lang="ru-RU" dirty="0" smtClean="0">
              <a:solidFill>
                <a:prstClr val="black"/>
              </a:solidFill>
              <a:cs typeface="Calibri"/>
            </a:endParaRPr>
          </a:p>
          <a:p>
            <a:pPr defTabSz="914400" fontAlgn="auto">
              <a:spcBef>
                <a:spcPts val="45"/>
              </a:spcBef>
              <a:spcAft>
                <a:spcPts val="0"/>
              </a:spcAft>
              <a:buFontTx/>
              <a:buChar char=""/>
            </a:pPr>
            <a:endParaRPr lang="ru-RU" sz="4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5600" marR="398780" indent="-342900" defTabSz="914400" fontAlgn="auto">
              <a:spcBef>
                <a:spcPts val="0"/>
              </a:spcBef>
              <a:spcAft>
                <a:spcPts val="0"/>
              </a:spcAft>
              <a:buClr>
                <a:srgbClr val="0093C7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ГК </a:t>
            </a:r>
            <a:r>
              <a:rPr lang="ru-RU" b="1" spc="-5" dirty="0" err="1" smtClean="0">
                <a:solidFill>
                  <a:srgbClr val="585858"/>
                </a:solidFill>
                <a:cs typeface="Calibri"/>
              </a:rPr>
              <a:t>DiGiS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 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делает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ставку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на развитие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партнеров-интеграторов </a:t>
            </a:r>
            <a:r>
              <a:rPr lang="ru-RU" b="1" dirty="0" smtClean="0">
                <a:solidFill>
                  <a:srgbClr val="585858"/>
                </a:solidFill>
                <a:cs typeface="Calibri"/>
              </a:rPr>
              <a:t>на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местах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,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которые 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способны обеспечить заказчику оперативную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обратную связь и 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поддержку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, как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во 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время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реализации проекта, так и в </a:t>
            </a:r>
            <a:r>
              <a:rPr lang="ru-RU" spc="-25" dirty="0" smtClean="0">
                <a:solidFill>
                  <a:srgbClr val="585858"/>
                </a:solidFill>
                <a:cs typeface="Calibri"/>
              </a:rPr>
              <a:t>ходе</a:t>
            </a:r>
            <a:r>
              <a:rPr lang="ru-RU" spc="85" dirty="0" smtClean="0">
                <a:solidFill>
                  <a:srgbClr val="585858"/>
                </a:solidFill>
                <a:cs typeface="Calibri"/>
              </a:rPr>
              <a:t>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эксплуатации.</a:t>
            </a:r>
            <a:endParaRPr lang="ru-RU" dirty="0" smtClean="0">
              <a:solidFill>
                <a:prstClr val="black"/>
              </a:solidFill>
              <a:cs typeface="Calibri"/>
            </a:endParaRPr>
          </a:p>
          <a:p>
            <a:pPr defTabSz="914400" fontAlgn="auto">
              <a:spcBef>
                <a:spcPts val="40"/>
              </a:spcBef>
              <a:spcAft>
                <a:spcPts val="0"/>
              </a:spcAft>
              <a:buFontTx/>
              <a:buChar char=""/>
            </a:pPr>
            <a:endParaRPr lang="ru-RU" sz="4000" dirty="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55600" marR="22225" indent="-342900" defTabSz="914400" fontAlgn="auto">
              <a:spcBef>
                <a:spcPts val="0"/>
              </a:spcBef>
              <a:spcAft>
                <a:spcPts val="0"/>
              </a:spcAft>
              <a:buClr>
                <a:srgbClr val="0096CC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ГК </a:t>
            </a:r>
            <a:r>
              <a:rPr lang="ru-RU" b="1" spc="-5" dirty="0" err="1" smtClean="0">
                <a:solidFill>
                  <a:srgbClr val="585858"/>
                </a:solidFill>
                <a:cs typeface="Calibri"/>
              </a:rPr>
              <a:t>DiGiS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 совместно с авторизованными учебными центрами по всей стране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проводит  </a:t>
            </a:r>
            <a:r>
              <a:rPr lang="ru-RU" b="1" spc="-5" dirty="0" smtClean="0">
                <a:solidFill>
                  <a:srgbClr val="585858"/>
                </a:solidFill>
                <a:cs typeface="Calibri"/>
              </a:rPr>
              <a:t>обучение </a:t>
            </a:r>
            <a:r>
              <a:rPr lang="ru-RU" b="1" spc="-10" dirty="0" smtClean="0">
                <a:solidFill>
                  <a:srgbClr val="585858"/>
                </a:solidFill>
                <a:cs typeface="Calibri"/>
              </a:rPr>
              <a:t>педагогов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и обеспечивает лучшую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поддержку пользователей,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чтобы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каждый  преподаватель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мог эффективно и с </a:t>
            </a:r>
            <a:r>
              <a:rPr lang="ru-RU" spc="-15" dirty="0" smtClean="0">
                <a:solidFill>
                  <a:srgbClr val="585858"/>
                </a:solidFill>
                <a:cs typeface="Calibri"/>
              </a:rPr>
              <a:t>удовольствием </a:t>
            </a:r>
            <a:r>
              <a:rPr lang="ru-RU" spc="-10" dirty="0" smtClean="0">
                <a:solidFill>
                  <a:srgbClr val="585858"/>
                </a:solidFill>
                <a:cs typeface="Calibri"/>
              </a:rPr>
              <a:t>пользоваться </a:t>
            </a:r>
            <a:r>
              <a:rPr lang="ru-RU" spc="-5" dirty="0" smtClean="0">
                <a:solidFill>
                  <a:srgbClr val="585858"/>
                </a:solidFill>
                <a:cs typeface="Calibri"/>
              </a:rPr>
              <a:t>интерактивным  </a:t>
            </a:r>
            <a:r>
              <a:rPr lang="ru-RU" spc="-15" dirty="0" smtClean="0">
                <a:solidFill>
                  <a:srgbClr val="585858"/>
                </a:solidFill>
                <a:cs typeface="Calibri"/>
              </a:rPr>
              <a:t>оборудованием.</a:t>
            </a:r>
            <a:endParaRPr lang="ru-RU" dirty="0" smtClean="0">
              <a:solidFill>
                <a:prstClr val="black"/>
              </a:solidFill>
              <a:cs typeface="Calibri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9163" y="1838325"/>
            <a:ext cx="71088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362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8800" b="1" dirty="0" smtClean="0">
                <a:solidFill>
                  <a:srgbClr val="009AD9"/>
                </a:solidFill>
                <a:latin typeface="+mj-lt"/>
                <a:cs typeface="+mn-cs"/>
              </a:rPr>
              <a:t>Спасибо за внимание!</a:t>
            </a:r>
            <a:endParaRPr lang="ru-RU" sz="8800" b="1" dirty="0">
              <a:solidFill>
                <a:srgbClr val="99000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19559" y="2283718"/>
            <a:ext cx="710882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362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9AD9"/>
                </a:solidFill>
                <a:latin typeface="+mj-lt"/>
                <a:cs typeface="+mn-cs"/>
              </a:rPr>
              <a:t>О решениях</a:t>
            </a:r>
            <a:endParaRPr lang="ru-RU" sz="4800" b="1" dirty="0">
              <a:solidFill>
                <a:srgbClr val="990000"/>
              </a:solidFill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easey Par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31590"/>
            <a:ext cx="8136904" cy="2612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611560" y="3786589"/>
            <a:ext cx="7416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Современная образовательная среда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</a:t>
            </a:r>
            <a:r>
              <a:rPr lang="en-US" sz="2800" b="1" dirty="0" smtClean="0">
                <a:solidFill>
                  <a:srgbClr val="00BFDD"/>
                </a:solidFill>
              </a:rPr>
              <a:t>[</a:t>
            </a:r>
            <a:r>
              <a:rPr lang="ru-RU" sz="2800" b="1" dirty="0" smtClean="0">
                <a:solidFill>
                  <a:srgbClr val="00BFDD"/>
                </a:solidFill>
              </a:rPr>
              <a:t>комплексное решение</a:t>
            </a:r>
            <a:r>
              <a:rPr lang="en-US" sz="2800" b="1" dirty="0" smtClean="0">
                <a:solidFill>
                  <a:srgbClr val="00BFDD"/>
                </a:solidFill>
              </a:rPr>
              <a:t>]</a:t>
            </a:r>
            <a:endParaRPr lang="ru-RU" sz="2800" b="1" dirty="0">
              <a:solidFill>
                <a:srgbClr val="00BFD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491049"/>
            <a:ext cx="8625600" cy="3024336"/>
          </a:xfrm>
          <a:prstGeom prst="rect">
            <a:avLst/>
          </a:prstGeom>
          <a:solidFill>
            <a:schemeClr val="bg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C:\Users\adm\Desktop\ФОТО\103fac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23294">
            <a:off x="5700980" y="1613991"/>
            <a:ext cx="2700959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Оснащение кабинетов</a:t>
            </a:r>
            <a:endParaRPr lang="ru-RU" b="1" dirty="0"/>
          </a:p>
        </p:txBody>
      </p:sp>
      <p:pic>
        <p:nvPicPr>
          <p:cNvPr id="1027" name="Picture 3" descr="C:\Users\adm\Desktop\Фотографии для Ирины\Фотографии для Ирины\_DSC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9003">
            <a:off x="299371" y="1542409"/>
            <a:ext cx="2736303" cy="1812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adm\Desktop\Фотографии для Ирины\Фотографии для Ирины\smart_131213_nrp-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131590"/>
            <a:ext cx="335656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4" descr="VGR-2013-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5" t="46022" r="3671" b="8022"/>
          <a:stretch>
            <a:fillRect/>
          </a:stretch>
        </p:blipFill>
        <p:spPr>
          <a:xfrm>
            <a:off x="1835696" y="2931790"/>
            <a:ext cx="5166502" cy="180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5-30055_Lync Template 2012 - 16x9 - White Background">
  <a:themeElements>
    <a:clrScheme name="Exchange-Lync-SharePoint_Template_2012_Light">
      <a:dk1>
        <a:srgbClr val="000000"/>
      </a:dk1>
      <a:lt1>
        <a:srgbClr val="FFFFFF"/>
      </a:lt1>
      <a:dk2>
        <a:srgbClr val="0072C6"/>
      </a:dk2>
      <a:lt2>
        <a:srgbClr val="797A7D"/>
      </a:lt2>
      <a:accent1>
        <a:srgbClr val="0072C6"/>
      </a:accent1>
      <a:accent2>
        <a:srgbClr val="EB3C00"/>
      </a:accent2>
      <a:accent3>
        <a:srgbClr val="FFB900"/>
      </a:accent3>
      <a:accent4>
        <a:srgbClr val="505050"/>
      </a:accent4>
      <a:accent5>
        <a:srgbClr val="969696"/>
      </a:accent5>
      <a:accent6>
        <a:srgbClr val="D2D2D2"/>
      </a:accent6>
      <a:hlink>
        <a:srgbClr val="43AFFF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LyncInteract_Keynote_DRAFT" id="{F10636D2-D97F-49A3-8BFF-081EEC257123}" vid="{4E44078A-1B92-44E2-B407-CA23F99A046A}"/>
    </a:ext>
  </a:extLst>
</a:theme>
</file>

<file path=ppt/theme/theme3.xml><?xml version="1.0" encoding="utf-8"?>
<a:theme xmlns:a="http://schemas.openxmlformats.org/drawingml/2006/main" name="4_5-30055_Lync Template 2012 - 16x9 - White Background">
  <a:themeElements>
    <a:clrScheme name="Exchange-Lync-SharePoint_Template_2012_Light">
      <a:dk1>
        <a:srgbClr val="000000"/>
      </a:dk1>
      <a:lt1>
        <a:srgbClr val="FFFFFF"/>
      </a:lt1>
      <a:dk2>
        <a:srgbClr val="0072C6"/>
      </a:dk2>
      <a:lt2>
        <a:srgbClr val="797A7D"/>
      </a:lt2>
      <a:accent1>
        <a:srgbClr val="0072C6"/>
      </a:accent1>
      <a:accent2>
        <a:srgbClr val="EB3C00"/>
      </a:accent2>
      <a:accent3>
        <a:srgbClr val="FFB900"/>
      </a:accent3>
      <a:accent4>
        <a:srgbClr val="505050"/>
      </a:accent4>
      <a:accent5>
        <a:srgbClr val="969696"/>
      </a:accent5>
      <a:accent6>
        <a:srgbClr val="D2D2D2"/>
      </a:accent6>
      <a:hlink>
        <a:srgbClr val="43AFFF"/>
      </a:hlink>
      <a:folHlink>
        <a:srgbClr val="0072C6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12408</TotalTime>
  <Words>2096</Words>
  <Application>Microsoft Office PowerPoint</Application>
  <PresentationFormat>Экран (16:9)</PresentationFormat>
  <Paragraphs>395</Paragraphs>
  <Slides>65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65</vt:i4>
      </vt:variant>
    </vt:vector>
  </HeadingPairs>
  <TitlesOfParts>
    <vt:vector size="68" baseType="lpstr">
      <vt:lpstr>Тема Office</vt:lpstr>
      <vt:lpstr>6_5-30055_Lync Template 2012 - 16x9 - White Background</vt:lpstr>
      <vt:lpstr>4_5-30055_Lync Template 2012 - 16x9 - White Background</vt:lpstr>
      <vt:lpstr>Слайд 1</vt:lpstr>
      <vt:lpstr>О ГК DIGIS</vt:lpstr>
      <vt:lpstr>Слайд 3</vt:lpstr>
      <vt:lpstr>Знание - сила!</vt:lpstr>
      <vt:lpstr>Актуальные тенденции</vt:lpstr>
      <vt:lpstr>Образовательные решения</vt:lpstr>
      <vt:lpstr>Слайд 7</vt:lpstr>
      <vt:lpstr>Слайд 8</vt:lpstr>
      <vt:lpstr>Оснащение кабинетов</vt:lpstr>
      <vt:lpstr>Интерактивный комплект</vt:lpstr>
      <vt:lpstr>Интерактивный комплект</vt:lpstr>
      <vt:lpstr>Кванториумы  и проектные классы</vt:lpstr>
      <vt:lpstr>Слайд 13</vt:lpstr>
      <vt:lpstr>Что такое SMART</vt:lpstr>
      <vt:lpstr>Портфолио решений</vt:lpstr>
      <vt:lpstr>Интерактивные панели</vt:lpstr>
      <vt:lpstr>2000 серия</vt:lpstr>
      <vt:lpstr>6200 серия</vt:lpstr>
      <vt:lpstr>Слайд 19</vt:lpstr>
      <vt:lpstr>Технология iQ</vt:lpstr>
      <vt:lpstr>Слайд 21</vt:lpstr>
      <vt:lpstr>Слайд 22</vt:lpstr>
      <vt:lpstr>SMART Board MX серия</vt:lpstr>
      <vt:lpstr>SMART Learning Suite</vt:lpstr>
      <vt:lpstr>Слайд 25</vt:lpstr>
      <vt:lpstr>Слайд 26</vt:lpstr>
      <vt:lpstr>Слайд 27</vt:lpstr>
      <vt:lpstr>Слайд 28</vt:lpstr>
      <vt:lpstr>Слайд 29</vt:lpstr>
      <vt:lpstr>SMART Learning Suite Online</vt:lpstr>
      <vt:lpstr>Об Edu-Consulting</vt:lpstr>
      <vt:lpstr>О продукте</vt:lpstr>
      <vt:lpstr>Тематические модули</vt:lpstr>
      <vt:lpstr>Преимущества</vt:lpstr>
      <vt:lpstr>О компании i3-Technologies</vt:lpstr>
      <vt:lpstr>Интерактивная доска 135”</vt:lpstr>
      <vt:lpstr>О продукте</vt:lpstr>
      <vt:lpstr>Организация пространства</vt:lpstr>
      <vt:lpstr>Двигательная активность </vt:lpstr>
      <vt:lpstr>Проведение опроса</vt:lpstr>
      <vt:lpstr>Проведение опроса</vt:lpstr>
      <vt:lpstr>Активности</vt:lpstr>
      <vt:lpstr>MakeBlock</vt:lpstr>
      <vt:lpstr>Деятельность компании</vt:lpstr>
      <vt:lpstr>Решения от MakeBlock</vt:lpstr>
      <vt:lpstr>Комплексное решение</vt:lpstr>
      <vt:lpstr>Преимущества</vt:lpstr>
      <vt:lpstr>Codey Rocky</vt:lpstr>
      <vt:lpstr>Модульная цифровая лаборатория Neuron</vt:lpstr>
      <vt:lpstr>Безэкранный  программируемый робот</vt:lpstr>
      <vt:lpstr>Чему можно научиться?</vt:lpstr>
      <vt:lpstr>Переносной купольный планетарий</vt:lpstr>
      <vt:lpstr>Интерактивный пол</vt:lpstr>
      <vt:lpstr>Система усиления голоса</vt:lpstr>
      <vt:lpstr>Vivitek NovoPro</vt:lpstr>
      <vt:lpstr>Система  потолочного электроснабжения</vt:lpstr>
      <vt:lpstr>Конфигурация рабочего места</vt:lpstr>
      <vt:lpstr>Входная зона</vt:lpstr>
      <vt:lpstr>   Входная зона</vt:lpstr>
      <vt:lpstr>Актовый зал</vt:lpstr>
      <vt:lpstr>Библиотека</vt:lpstr>
      <vt:lpstr>Рекреация</vt:lpstr>
      <vt:lpstr>Столовая</vt:lpstr>
      <vt:lpstr>Заключение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sofrin</dc:creator>
  <cp:lastModifiedBy>e.sutyagin</cp:lastModifiedBy>
  <cp:revision>1005</cp:revision>
  <dcterms:created xsi:type="dcterms:W3CDTF">2014-05-20T07:40:53Z</dcterms:created>
  <dcterms:modified xsi:type="dcterms:W3CDTF">2018-06-21T10:29:41Z</dcterms:modified>
</cp:coreProperties>
</file>